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8" r:id="rId11"/>
    <p:sldId id="343" r:id="rId12"/>
    <p:sldId id="269" r:id="rId13"/>
    <p:sldId id="304" r:id="rId14"/>
    <p:sldId id="271" r:id="rId15"/>
    <p:sldId id="305" r:id="rId16"/>
    <p:sldId id="308" r:id="rId17"/>
    <p:sldId id="310" r:id="rId18"/>
    <p:sldId id="309" r:id="rId19"/>
    <p:sldId id="274" r:id="rId20"/>
    <p:sldId id="311" r:id="rId21"/>
    <p:sldId id="279" r:id="rId22"/>
    <p:sldId id="278" r:id="rId23"/>
    <p:sldId id="282" r:id="rId24"/>
    <p:sldId id="280" r:id="rId25"/>
    <p:sldId id="285" r:id="rId26"/>
    <p:sldId id="289" r:id="rId27"/>
    <p:sldId id="287" r:id="rId28"/>
    <p:sldId id="348" r:id="rId29"/>
    <p:sldId id="325" r:id="rId30"/>
    <p:sldId id="326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4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5" autoAdjust="0"/>
    <p:restoredTop sz="34047" autoAdjust="0"/>
  </p:normalViewPr>
  <p:slideViewPr>
    <p:cSldViewPr snapToGrid="0" snapToObjects="1">
      <p:cViewPr varScale="1">
        <p:scale>
          <a:sx n="38" d="100"/>
          <a:sy n="38" d="100"/>
        </p:scale>
        <p:origin x="30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EF959-E380-4A49-9B26-BE64D36AAEA4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557F2-D4AE-F741-9EBF-5706DA43F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7E17FFF-48B4-0B4C-AEA3-D2FC9FEA4DCE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566A55C-B611-B242-936F-75AD7A400E74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557F2-D4AE-F741-9EBF-5706DA43F2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63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C276E09-86D6-E743-8226-7122B443FA86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730F5-2137-5042-BE1E-3985A8FEA0A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1D947AC-F249-0644-8D0A-6D7CF5D53A0C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730F5-2137-5042-BE1E-3985A8FEA0A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557F2-D4AE-F741-9EBF-5706DA43F2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01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7E2623B-A080-C445-8AAB-B00BDA554FAD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C4AE5-D81C-E34F-B956-24E38432F0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27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C4AE5-D81C-E34F-B956-24E38432F0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2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6494A91-58E5-5B48-96F6-F39D5274F169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C4AE5-D81C-E34F-B956-24E38432F0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30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112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endParaRPr lang="en-GB" dirty="0">
              <a:latin typeface="Arial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71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C4AE5-D81C-E34F-B956-24E38432F0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0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557F2-D4AE-F741-9EBF-5706DA43F2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43AA070-3806-D741-99F2-E71AF4C691E0}" type="slidenum">
              <a:rPr lang="en-US" sz="1200">
                <a:latin typeface="Calibri" charset="0"/>
              </a:rPr>
              <a:pPr eaLnBrk="1" hangingPunct="1"/>
              <a:t>29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052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61D1EF-92AE-8347-92D0-E54FB7EE7741}" type="slidenum">
              <a:rPr lang="en-US" sz="1200">
                <a:latin typeface="Calibri" charset="0"/>
              </a:rPr>
              <a:pPr eaLnBrk="1" hangingPunct="1"/>
              <a:t>30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931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370D7B-FE43-E54A-AC4A-6930BD409534}" type="slidenum">
              <a:rPr lang="en-US" sz="1200">
                <a:latin typeface="Calibri" charset="0"/>
              </a:rPr>
              <a:pPr eaLnBrk="1" hangingPunct="1"/>
              <a:t>31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69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97084AE-5598-7A42-A4DD-582FDCC8C70D}" type="slidenum">
              <a:rPr lang="en-US" sz="1200">
                <a:latin typeface="Calibri" charset="0"/>
              </a:rPr>
              <a:pPr eaLnBrk="1" hangingPunct="1"/>
              <a:t>32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40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38CE838-D13E-9A44-B3B9-947CA2FB0BFB}" type="slidenum">
              <a:rPr lang="en-US" sz="1200">
                <a:latin typeface="Calibri" charset="0"/>
              </a:rPr>
              <a:pPr eaLnBrk="1" hangingPunct="1"/>
              <a:t>33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64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661DD6C-3042-1540-BC62-58BFF0D01CFC}" type="slidenum">
              <a:rPr lang="en-US" sz="1200">
                <a:latin typeface="Calibri" charset="0"/>
              </a:rPr>
              <a:pPr eaLnBrk="1" hangingPunct="1"/>
              <a:t>34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4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C0B95C-55CD-1342-9C13-F6B9C46F7CCA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6D3A90-F811-7F4C-B1D2-7EBB89A970B0}" type="slidenum">
              <a:rPr lang="en-US" sz="1200">
                <a:latin typeface="Calibri" charset="0"/>
              </a:rPr>
              <a:pPr eaLnBrk="1" hangingPunct="1"/>
              <a:t>35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0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15AD1DF-39B8-BC41-A081-49B5FCD61940}" type="slidenum">
              <a:rPr lang="en-US" sz="1200">
                <a:latin typeface="Calibri" charset="0"/>
              </a:rPr>
              <a:pPr eaLnBrk="1" hangingPunct="1"/>
              <a:t>36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079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i="1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i="1" dirty="0">
                <a:latin typeface="Calibri" charset="0"/>
                <a:ea typeface="ＭＳ Ｐゴシック" charset="0"/>
              </a:rPr>
              <a:t>.</a:t>
            </a:r>
          </a:p>
          <a:p>
            <a:pPr eaLnBrk="1" hangingPunct="1"/>
            <a:endParaRPr lang="en-US" i="1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C98D24-8EAF-5444-B896-9C86B5E667D7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78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i="1" dirty="0">
              <a:latin typeface="Calibri" charset="0"/>
              <a:ea typeface="ＭＳ Ｐゴシック" charset="0"/>
            </a:endParaRPr>
          </a:p>
          <a:p>
            <a:pPr eaLnBrk="1" hangingPunct="1"/>
            <a:endParaRPr lang="en-US" i="1" dirty="0">
              <a:latin typeface="Calibri" charset="0"/>
              <a:ea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75BDC1-B80F-404E-A61E-7301F403B0D3}" type="slidenum">
              <a:rPr lang="en-US" sz="1200">
                <a:latin typeface="Calibri" charset="0"/>
              </a:rPr>
              <a:pPr eaLnBrk="1" hangingPunct="1"/>
              <a:t>38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1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C3AB9B6-CA43-FB4F-A41C-609B501E9DCD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A30373-5379-6D4C-B616-C2BDBE52F52D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5838B3-26CF-854B-8565-11C20EEDAFA3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96D4B3A-2497-6142-91E9-A22AF4DEE2C6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4329A11-542A-BF46-835B-21EDD5879056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48C8FCE-B0FA-5E46-9428-D629FC25C28B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2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9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5B012F-B9C9-A54A-9DB2-DFFBBFFCBE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3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58CBC8-3112-1544-9F4A-B41C2465EF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3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3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0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9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4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7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8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6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AA1AF-AE6A-3744-B76F-E087773A6E58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D23CB-CE27-AC42-A804-A58A68D01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5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latteryjp@si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cornerstonegenomics.com" TargetMode="External"/><Relationship Id="rId4" Type="http://schemas.openxmlformats.org/officeDocument/2006/relationships/hyperlink" Target="mailto:Jill.Pecon.Slattery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://journals.plos.org/plosgenetics/article?id=10.1371/journal.pgen.1001342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journals.plos.org/plosone/article?id=10.1371/journal.pone.010434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://journals.plos.org/plosone/article?id=10.1371/journal.pone.003509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Introduction to Molecular Phylogenetic Analyses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GDW 201</a:t>
            </a:r>
            <a:r>
              <a:rPr lang="en-US" dirty="0"/>
              <a:t>8</a:t>
            </a:r>
          </a:p>
          <a:p>
            <a:r>
              <a:rPr lang="en-US" dirty="0"/>
              <a:t>Colorado State University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838" y="5934670"/>
            <a:ext cx="869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Slatteryjp@si.edu</a:t>
            </a:r>
            <a:r>
              <a:rPr lang="en-US" dirty="0"/>
              <a:t>							</a:t>
            </a:r>
          </a:p>
          <a:p>
            <a:r>
              <a:rPr lang="en-US" dirty="0">
                <a:hlinkClick r:id="rId4"/>
              </a:rPr>
              <a:t>Jill.Pecon.Slattery@gmail.com</a:t>
            </a:r>
            <a:r>
              <a:rPr lang="en-US" dirty="0"/>
              <a:t>						</a:t>
            </a:r>
            <a:r>
              <a:rPr lang="en-US" dirty="0">
                <a:hlinkClick r:id="rId5"/>
              </a:rPr>
              <a:t>www.cornerstonegenomics.com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Selection of Appropriate Genetic Marker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876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Informative:  </a:t>
            </a:r>
            <a:r>
              <a:rPr lang="ja-JP" altLang="en-US" sz="14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Garbage In, Garbage Out</a:t>
            </a:r>
            <a:r>
              <a:rPr lang="ja-JP" altLang="en-US" sz="14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Relative time scale of comparison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Mammalian Evolution (130 MY)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Carnivore Evolution (40 MY)</a:t>
            </a:r>
          </a:p>
          <a:p>
            <a:pPr lvl="1" eaLnBrk="1" hangingPunct="1"/>
            <a:r>
              <a:rPr lang="en-US" sz="1200" dirty="0" err="1">
                <a:latin typeface="Arial" charset="0"/>
                <a:ea typeface="ＭＳ Ｐゴシック" charset="0"/>
              </a:rPr>
              <a:t>Felidae</a:t>
            </a:r>
            <a:r>
              <a:rPr lang="en-US" sz="1200" dirty="0">
                <a:latin typeface="Arial" charset="0"/>
                <a:ea typeface="ＭＳ Ｐゴシック" charset="0"/>
              </a:rPr>
              <a:t> Evolution (10 MY)</a:t>
            </a:r>
          </a:p>
          <a:p>
            <a:pPr lvl="1" eaLnBrk="1" hangingPunct="1"/>
            <a:r>
              <a:rPr lang="en-US" sz="1200" dirty="0" err="1">
                <a:latin typeface="Arial" charset="0"/>
                <a:ea typeface="ＭＳ Ｐゴシック" charset="0"/>
              </a:rPr>
              <a:t>Phylogeography</a:t>
            </a:r>
            <a:r>
              <a:rPr lang="en-US" sz="1200" dirty="0">
                <a:latin typeface="Arial" charset="0"/>
                <a:ea typeface="ＭＳ Ｐゴシック" charset="0"/>
              </a:rPr>
              <a:t> and Population Genetics of Cat Species (0.01-0.5 MY)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Domestic cat (6000 years ago)</a:t>
            </a:r>
          </a:p>
          <a:p>
            <a:pPr eaLnBrk="1" hangingPunct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Neutral Evolution:  Does it exist?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First proposed by Kimura (1968):  amino acid changes are selectively neutral driven by mutation rate and genetic drift.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Short answer : unlikely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Genomes and genes under strong selection</a:t>
            </a:r>
          </a:p>
          <a:p>
            <a:pPr lvl="2" eaLnBrk="1" hangingPunct="1"/>
            <a:r>
              <a:rPr lang="en-US" sz="1000" dirty="0">
                <a:latin typeface="Arial" charset="0"/>
                <a:ea typeface="ＭＳ Ｐゴシック" charset="0"/>
              </a:rPr>
              <a:t>Maintain function (purifying selection)</a:t>
            </a:r>
          </a:p>
          <a:p>
            <a:pPr lvl="2" eaLnBrk="1" hangingPunct="1"/>
            <a:r>
              <a:rPr lang="en-US" sz="1000" dirty="0">
                <a:latin typeface="Arial" charset="0"/>
                <a:ea typeface="ＭＳ Ｐゴシック" charset="0"/>
              </a:rPr>
              <a:t>Diversification to adapt or to gain function (positive selection)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Is this really a problem?</a:t>
            </a:r>
          </a:p>
          <a:p>
            <a:pPr lvl="2" eaLnBrk="1" hangingPunct="1"/>
            <a:r>
              <a:rPr lang="en-US" sz="1000" dirty="0" err="1">
                <a:latin typeface="Arial" charset="0"/>
                <a:ea typeface="ＭＳ Ｐゴシック" charset="0"/>
              </a:rPr>
              <a:t>Phylogenetics</a:t>
            </a:r>
            <a:r>
              <a:rPr lang="en-US" sz="1000" dirty="0">
                <a:latin typeface="Arial" charset="0"/>
                <a:ea typeface="ＭＳ Ｐゴシック" charset="0"/>
              </a:rPr>
              <a:t> still very useful tool to detect and describe</a:t>
            </a:r>
          </a:p>
          <a:p>
            <a:pPr eaLnBrk="1" hangingPunct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How many markers?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Robustness:  Each additional marker strengthens overall topology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Accuracy:  Markers reflect evolutionary and natural history 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</a:rPr>
              <a:t>Precision:  Markers evolve similarly throughout phylogeny</a:t>
            </a:r>
          </a:p>
          <a:p>
            <a:pPr lvl="1" eaLnBrk="1" hangingPunct="1"/>
            <a:endParaRPr lang="en-US" sz="1200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Empirical Consensus:  Combined Data Optimal but Multi-species coalescence Approaches gaining in popularity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E65C-BFAC-3943-95D0-AF512B6D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7B15E-C75C-6E45-A3C1-3E529FF3C712}"/>
              </a:ext>
            </a:extLst>
          </p:cNvPr>
          <p:cNvSpPr txBox="1"/>
          <p:nvPr/>
        </p:nvSpPr>
        <p:spPr>
          <a:xfrm>
            <a:off x="457200" y="1417638"/>
            <a:ext cx="808295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the optimal tree from a multiple sequence file.  Tree with the highest score possible under the different optimality criteria (ML, MP, ME, BAYESIAN)</a:t>
            </a:r>
          </a:p>
          <a:p>
            <a:endParaRPr lang="en-US" dirty="0"/>
          </a:p>
          <a:p>
            <a:r>
              <a:rPr lang="en-US" dirty="0"/>
              <a:t>Problem- exhaustive search computationally intensive-not recommended for more than 10 sequences in an alignment</a:t>
            </a:r>
          </a:p>
          <a:p>
            <a:r>
              <a:rPr lang="en-US" dirty="0"/>
              <a:t>e.g. an alignment of 20 sequences will require testing differences between 2 x 10</a:t>
            </a:r>
            <a:r>
              <a:rPr lang="en-US" baseline="30000" dirty="0"/>
              <a:t>20</a:t>
            </a:r>
            <a:r>
              <a:rPr lang="en-US" dirty="0"/>
              <a:t> potential trees</a:t>
            </a:r>
            <a:r>
              <a:rPr lang="en-US" baseline="30000" dirty="0"/>
              <a:t>..</a:t>
            </a:r>
          </a:p>
          <a:p>
            <a:endParaRPr lang="en-US" dirty="0"/>
          </a:p>
          <a:p>
            <a:r>
              <a:rPr lang="en-US" dirty="0"/>
              <a:t>Heuristic searches designed as short cuts through all possible tree space:</a:t>
            </a:r>
          </a:p>
          <a:p>
            <a:r>
              <a:rPr lang="en-US" dirty="0"/>
              <a:t>	Nearest neighbor interchange (NNI)</a:t>
            </a:r>
          </a:p>
          <a:p>
            <a:r>
              <a:rPr lang="en-US" dirty="0"/>
              <a:t>	Subtree-Pruning-</a:t>
            </a:r>
            <a:r>
              <a:rPr lang="en-US" dirty="0" err="1"/>
              <a:t>regrafting</a:t>
            </a:r>
            <a:r>
              <a:rPr lang="en-US" dirty="0"/>
              <a:t> (SBR)</a:t>
            </a:r>
          </a:p>
          <a:p>
            <a:r>
              <a:rPr lang="en-US" dirty="0"/>
              <a:t>	Tree bisection reconnection (TBR)</a:t>
            </a:r>
          </a:p>
          <a:p>
            <a:endParaRPr lang="en-US" dirty="0"/>
          </a:p>
          <a:p>
            <a:r>
              <a:rPr lang="en-US" dirty="0"/>
              <a:t>If suspect local optimum: </a:t>
            </a:r>
          </a:p>
          <a:p>
            <a:r>
              <a:rPr lang="en-US" dirty="0"/>
              <a:t>	Alter the starting tree: rearrange input order, star decomposition, iterative step-wise addition.</a:t>
            </a:r>
          </a:p>
          <a:p>
            <a:r>
              <a:rPr lang="en-US" dirty="0"/>
              <a:t>	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0837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Phylogenetic Pitfalls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Recombination 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Gene conversion 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Gene duplication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Gene loss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Selection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Insufficient elapsed time since last shared common ancestor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Ancestral polymorphisms</a:t>
            </a:r>
          </a:p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Incomplete lineage sorting (discordant gene trees) </a:t>
            </a:r>
          </a:p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Saturation of sites (multiple hits) </a:t>
            </a:r>
          </a:p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Long branch attraction (inadequate taxon sampling)</a:t>
            </a:r>
          </a:p>
          <a:p>
            <a:pPr eaLnBrk="1" hangingPunct="1"/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Inadequate models of amino acid or nucleotide substitution</a:t>
            </a:r>
          </a:p>
          <a:p>
            <a:pPr eaLnBrk="1" hangingPunct="1"/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706" y="394148"/>
            <a:ext cx="4011093" cy="1143000"/>
          </a:xfrm>
        </p:spPr>
        <p:txBody>
          <a:bodyPr>
            <a:noAutofit/>
          </a:bodyPr>
          <a:lstStyle/>
          <a:p>
            <a:r>
              <a:rPr lang="en-US" sz="3200" i="1" dirty="0"/>
              <a:t>Scale: Mammalian Evolution</a:t>
            </a:r>
          </a:p>
        </p:txBody>
      </p:sp>
      <p:pic>
        <p:nvPicPr>
          <p:cNvPr id="3" name="Picture 2" descr="sc94m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81" y="4090784"/>
            <a:ext cx="4133519" cy="2543704"/>
          </a:xfrm>
          <a:prstGeom prst="rect">
            <a:avLst/>
          </a:prstGeom>
        </p:spPr>
      </p:pic>
      <p:pic>
        <p:nvPicPr>
          <p:cNvPr id="6" name="Picture 5" descr="mammal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4148"/>
            <a:ext cx="4675706" cy="6240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81001"/>
            <a:ext cx="8046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-25000" dirty="0"/>
              <a:t>/ </a:t>
            </a:r>
            <a:r>
              <a:rPr lang="en-US" baseline="-25000" dirty="0" err="1"/>
              <a:t>www.sciencexpress.org</a:t>
            </a:r>
            <a:r>
              <a:rPr lang="en-US" baseline="-25000" dirty="0"/>
              <a:t> / 22 September 2011 / Page 1/ 10.1126/science.1211028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0568" y="1537148"/>
            <a:ext cx="43634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Ancester</a:t>
            </a:r>
            <a:r>
              <a:rPr lang="en-US" i="1" dirty="0"/>
              <a:t> of </a:t>
            </a:r>
            <a:r>
              <a:rPr lang="en-US" i="1" dirty="0" err="1"/>
              <a:t>Eutherian</a:t>
            </a:r>
            <a:r>
              <a:rPr lang="en-US" i="1" dirty="0"/>
              <a:t> (placental)</a:t>
            </a:r>
          </a:p>
          <a:p>
            <a:r>
              <a:rPr lang="en-US" i="1" dirty="0"/>
              <a:t> Mammals arose ~100 MYA</a:t>
            </a:r>
          </a:p>
          <a:p>
            <a:endParaRPr lang="en-US" i="1" dirty="0"/>
          </a:p>
          <a:p>
            <a:r>
              <a:rPr lang="en-US" i="1" dirty="0"/>
              <a:t>KTR (Cretaceous Terrestrial Revolution)</a:t>
            </a:r>
          </a:p>
          <a:p>
            <a:r>
              <a:rPr lang="en-US" i="1" dirty="0"/>
              <a:t>80-82 MYA</a:t>
            </a:r>
          </a:p>
          <a:p>
            <a:endParaRPr lang="en-US" i="1" dirty="0"/>
          </a:p>
          <a:p>
            <a:r>
              <a:rPr lang="en-US" i="1" dirty="0"/>
              <a:t> </a:t>
            </a:r>
            <a:r>
              <a:rPr lang="en-US" i="1" dirty="0" err="1"/>
              <a:t>KPg</a:t>
            </a:r>
            <a:r>
              <a:rPr lang="en-US" i="1" dirty="0"/>
              <a:t> (Cretaceous </a:t>
            </a:r>
            <a:r>
              <a:rPr lang="en-US" i="1" dirty="0" err="1"/>
              <a:t>Paleogene</a:t>
            </a:r>
            <a:r>
              <a:rPr lang="en-US" i="1" dirty="0"/>
              <a:t> mass extinction)</a:t>
            </a:r>
          </a:p>
          <a:p>
            <a:r>
              <a:rPr lang="en-US" i="1" dirty="0"/>
              <a:t>65.5 MYA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785938"/>
            <a:ext cx="7772400" cy="3133725"/>
          </a:xfrm>
          <a:noFill/>
        </p:spPr>
      </p:pic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1371600" y="1143000"/>
            <a:ext cx="6080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Experimental Design: Mammalian Evolution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42501"/>
            <a:ext cx="8046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-25000" dirty="0"/>
              <a:t>/ </a:t>
            </a:r>
            <a:r>
              <a:rPr lang="en-US" baseline="-25000" dirty="0" err="1"/>
              <a:t>www.sciencexpress.org</a:t>
            </a:r>
            <a:r>
              <a:rPr lang="en-US" baseline="-25000" dirty="0"/>
              <a:t> / 22 September 2011 / Page 1/ 10.1126/science.1211028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128"/>
          <p:cNvSpPr txBox="1"/>
          <p:nvPr/>
        </p:nvSpPr>
        <p:spPr>
          <a:xfrm>
            <a:off x="5554133" y="63564"/>
            <a:ext cx="255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Scale : Primate Evolution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63564"/>
            <a:ext cx="5301559" cy="6591235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56" y="451366"/>
            <a:ext cx="368300" cy="36551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561" y="1653502"/>
            <a:ext cx="419100" cy="56701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192" y="3092450"/>
            <a:ext cx="333159" cy="34290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772" y="4209366"/>
            <a:ext cx="377738" cy="428103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756" y="4637469"/>
            <a:ext cx="513504" cy="430742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772" y="5402021"/>
            <a:ext cx="356736" cy="41619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554133" y="451366"/>
            <a:ext cx="3589867" cy="6203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SAMPLING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Representing 90%</a:t>
            </a:r>
            <a:r>
              <a:rPr kumimoji="0" lang="en-US" sz="2800" b="0" i="1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diversity present in Primate Order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~90% genera, ~50% species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800" i="1" dirty="0"/>
              <a:t>Boxed species are those either completed or in progress for Whole Genome Sequence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60 Primate Genera, 5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outgroups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800" i="1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Informative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geness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primate evolution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54 genes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Exon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UTR regions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X, Y and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Autosomal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locations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824" i="1" dirty="0"/>
              <a:t>Large-Scale Sequencing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824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43,943 sites edited to 34,927 sites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8.4 Mb data reduced to 6.7 Mb of aligned sequence data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PHYLOGENETIC RECONSTRUCTION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Maximum Likelihood (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Garli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0.96)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Maximum Parsimony (PAUP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4d106dev_icc)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DATING NODES (BEAST)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Calibrated by fossil record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A 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Galigidae-Lorisidae</a:t>
            </a:r>
            <a:r>
              <a:rPr kumimoji="0" lang="en-US" sz="2800" b="0" i="1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split 38-42 MYA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i="1" dirty="0"/>
              <a:t>		B  </a:t>
            </a:r>
            <a:r>
              <a:rPr lang="en-US" sz="2800" i="1" dirty="0" err="1"/>
              <a:t>Simiiformes</a:t>
            </a:r>
            <a:r>
              <a:rPr lang="en-US" sz="2800" i="1" dirty="0"/>
              <a:t> 36-50 MYA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C 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Catarrhini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20-38 MYA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i="1" dirty="0"/>
              <a:t>		D </a:t>
            </a:r>
            <a:r>
              <a:rPr lang="en-US" sz="2800" i="1" dirty="0" err="1"/>
              <a:t>Platyrrhini</a:t>
            </a:r>
            <a:r>
              <a:rPr lang="en-US" sz="2800" i="1" dirty="0"/>
              <a:t> 20-27 MYA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E 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Papionini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6-8 MYA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i="1" dirty="0"/>
              <a:t>		F  </a:t>
            </a:r>
            <a:r>
              <a:rPr lang="en-US" sz="2800" i="1" dirty="0" err="1"/>
              <a:t>Theropithecus</a:t>
            </a:r>
            <a:r>
              <a:rPr lang="en-US" sz="2800" i="1" dirty="0"/>
              <a:t> 3.5-4.5 MYA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lang="en-US" sz="2800" i="1" dirty="0"/>
              <a:t>G  </a:t>
            </a:r>
            <a:r>
              <a:rPr lang="en-US" sz="2800" i="1" dirty="0" err="1"/>
              <a:t>Hominidae</a:t>
            </a:r>
            <a:r>
              <a:rPr lang="en-US" sz="2800" i="1" dirty="0"/>
              <a:t> 13-18 MYA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H  Homo</a:t>
            </a:r>
            <a:r>
              <a:rPr lang="en-US" sz="2800" i="1" dirty="0"/>
              <a:t>-Pan split  6-7 MYA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5" y="1837765"/>
            <a:ext cx="8659091" cy="268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2455" y="1219884"/>
            <a:ext cx="8509000" cy="523220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 dirty="0">
                <a:solidFill>
                  <a:schemeClr val="tx2"/>
                </a:solidFill>
              </a:rPr>
              <a:t>Table 4. Sequence Variation by Gene Category and Data Partition in Primate Phylogeny after Correction For Ambiguous Sites.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Perelman P, Johnson WE, Roos C, Seuánez HN, Horvath JE, et al. (2011) A Molecular Phylogeny of Living Primates. PLOS Genetics 7(3): e1001342. https://doi.org/10.1371/journal.pgen.1001342</a:t>
            </a:r>
          </a:p>
          <a:p>
            <a:pPr eaLnBrk="1" hangingPunct="1"/>
            <a:r>
              <a:rPr lang="en-US" sz="1100">
                <a:hlinkClick r:id="rId4"/>
              </a:rPr>
              <a:t>http://journals.plos.org/plosgenetics/article?id=10.1371/journal.pgen.1001342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46" y="6342530"/>
            <a:ext cx="3740727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Partitions of Informative Markers </a:t>
            </a:r>
            <a:endParaRPr 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Scale: Species and Subspecies</a:t>
            </a:r>
            <a:br>
              <a:rPr lang="en-US" sz="2800" dirty="0"/>
            </a:br>
            <a:r>
              <a:rPr lang="en-US" sz="2800" dirty="0"/>
              <a:t>Great Apes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33" r="83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00523" y="6264662"/>
            <a:ext cx="8086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Kuhlwilm</a:t>
            </a:r>
            <a:r>
              <a:rPr lang="en-US" sz="1200" dirty="0"/>
              <a:t>, M. et al Evolution and demography of the great apes. Current Opinion in Genetics &amp; Development 2016, 41:124–129</a:t>
            </a:r>
          </a:p>
        </p:txBody>
      </p:sp>
    </p:spTree>
    <p:extLst>
      <p:ext uri="{BB962C8B-B14F-4D97-AF65-F5344CB8AC3E}">
        <p14:creationId xmlns:p14="http://schemas.microsoft.com/office/powerpoint/2010/main" val="196975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Whole Genome Informative Markers: Great Apes Species and Subspecies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3145" b="-23145"/>
          <a:stretch>
            <a:fillRect/>
          </a:stretch>
        </p:blipFill>
        <p:spPr/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58435" y="6371685"/>
            <a:ext cx="76200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14338"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828675"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244600"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658938"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161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733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305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4877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sz="1400" dirty="0"/>
              <a:t>J Prado-Martinez</a:t>
            </a:r>
            <a:r>
              <a:rPr lang="en-GB" altLang="zh-CN" sz="1400" dirty="0"/>
              <a:t> </a:t>
            </a:r>
            <a:r>
              <a:rPr lang="en-GB" altLang="zh-CN" sz="1400" i="1" dirty="0">
                <a:ea typeface="宋体" charset="0"/>
                <a:cs typeface="宋体" charset="0"/>
              </a:rPr>
              <a:t>et al. </a:t>
            </a:r>
            <a:r>
              <a:rPr lang="en-GB" sz="1400" i="1" dirty="0"/>
              <a:t>Nature </a:t>
            </a:r>
            <a:r>
              <a:rPr lang="en-US" altLang="zh-CN" sz="1400" b="1" dirty="0">
                <a:ea typeface="宋体" charset="0"/>
                <a:cs typeface="宋体" charset="0"/>
              </a:rPr>
              <a:t>000</a:t>
            </a:r>
            <a:r>
              <a:rPr lang="en-GB" sz="1400" dirty="0"/>
              <a:t>, </a:t>
            </a:r>
            <a:r>
              <a:rPr lang="en-GB" altLang="zh-CN" sz="1400" dirty="0">
                <a:ea typeface="宋体" charset="0"/>
                <a:cs typeface="宋体" charset="0"/>
              </a:rPr>
              <a:t>1</a:t>
            </a:r>
            <a:r>
              <a:rPr lang="en-GB" sz="1400" dirty="0"/>
              <a:t>-</a:t>
            </a:r>
            <a:r>
              <a:rPr lang="en-GB" altLang="zh-CN" sz="1400" dirty="0">
                <a:ea typeface="宋体" charset="0"/>
                <a:cs typeface="宋体" charset="0"/>
              </a:rPr>
              <a:t>5</a:t>
            </a:r>
            <a:r>
              <a:rPr lang="en-GB" sz="1400" dirty="0"/>
              <a:t> (2013) doi:10.1038/nature</a:t>
            </a:r>
            <a:r>
              <a:rPr lang="en-GB" altLang="zh-CN" sz="1400" dirty="0">
                <a:ea typeface="宋体" charset="0"/>
                <a:cs typeface="宋体" charset="0"/>
              </a:rPr>
              <a:t>12228</a:t>
            </a:r>
            <a:endParaRPr lang="en-GB" sz="1400" dirty="0"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1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6043" y="2455285"/>
            <a:ext cx="3429000" cy="2362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Criteria: </a:t>
            </a:r>
          </a:p>
          <a:p>
            <a:pPr lvl="1" eaLnBrk="1" hangingPunct="1"/>
            <a:r>
              <a:rPr lang="en-US" sz="1600" dirty="0">
                <a:latin typeface="Arial" charset="0"/>
                <a:ea typeface="ＭＳ Ｐゴシック" charset="0"/>
              </a:rPr>
              <a:t>Representative voucher specimens from all putative subspecies</a:t>
            </a:r>
          </a:p>
          <a:p>
            <a:pPr eaLnBrk="1" hangingPunct="1">
              <a:buFontTx/>
              <a:buNone/>
            </a:pP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And/Or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1600" dirty="0">
                <a:latin typeface="Arial" charset="0"/>
                <a:ea typeface="ＭＳ Ｐゴシック" charset="0"/>
              </a:rPr>
              <a:t>Representatives from throughout species range</a:t>
            </a:r>
          </a:p>
        </p:txBody>
      </p:sp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3124200" cy="11430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Scale: Species </a:t>
            </a:r>
            <a:r>
              <a:rPr lang="en-US" sz="3200" dirty="0" err="1">
                <a:latin typeface="Arial" charset="0"/>
                <a:ea typeface="ＭＳ Ｐゴシック" charset="0"/>
                <a:cs typeface="ＭＳ Ｐゴシック" charset="0"/>
              </a:rPr>
              <a:t>Phylogeography</a:t>
            </a:r>
            <a:endParaRPr lang="en-US" sz="3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5" name="Rectangle 7"/>
          <p:cNvSpPr>
            <a:spLocks noChangeArrowheads="1"/>
          </p:cNvSpPr>
          <p:nvPr/>
        </p:nvSpPr>
        <p:spPr bwMode="auto">
          <a:xfrm>
            <a:off x="1152525" y="44910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journal.pone.0104340.g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82" y="11870"/>
            <a:ext cx="4813474" cy="6340892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86043" y="6267309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 dirty="0"/>
              <a:t>Brown RM, </a:t>
            </a:r>
            <a:r>
              <a:rPr lang="en-US" sz="1100" dirty="0" err="1"/>
              <a:t>Weghorst</a:t>
            </a:r>
            <a:r>
              <a:rPr lang="en-US" sz="1100" dirty="0"/>
              <a:t> JA, Olson KV, </a:t>
            </a:r>
            <a:r>
              <a:rPr lang="en-US" sz="1100" dirty="0" err="1"/>
              <a:t>Duya</a:t>
            </a:r>
            <a:r>
              <a:rPr lang="en-US" sz="1100" dirty="0"/>
              <a:t> MRM, Barley AJ, et al. (2014) Conservation Genetics of the Philippine Tarsier: Cryptic Genetic Variation Restructures Conservation Priorities for an Island Archipelago Primate. PLOS ONE 9(8): e104340. https://</a:t>
            </a:r>
            <a:r>
              <a:rPr lang="en-US" sz="1100" dirty="0" err="1"/>
              <a:t>doi.org</a:t>
            </a:r>
            <a:r>
              <a:rPr lang="en-US" sz="1100" dirty="0"/>
              <a:t>/10.1371/journal.pone.0104340</a:t>
            </a:r>
          </a:p>
          <a:p>
            <a:pPr eaLnBrk="1" hangingPunct="1"/>
            <a:r>
              <a:rPr lang="en-US" sz="1100" dirty="0">
                <a:hlinkClick r:id="rId4"/>
              </a:rPr>
              <a:t>http://journals.plos.org/plosone/article?id=10.1371/journal.pone.0104340</a:t>
            </a:r>
            <a:endParaRPr lang="en-US" sz="11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77182" y="5441975"/>
            <a:ext cx="3860800" cy="600164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Font typeface="Arial"/>
              <a:buNone/>
            </a:pPr>
            <a:r>
              <a:rPr lang="en-US" sz="1100" b="1" dirty="0">
                <a:solidFill>
                  <a:schemeClr val="tx2"/>
                </a:solidFill>
              </a:rPr>
              <a:t>Figure 1. </a:t>
            </a:r>
            <a:r>
              <a:rPr lang="en-US" sz="1100" b="1" dirty="0" err="1">
                <a:solidFill>
                  <a:schemeClr val="tx2"/>
                </a:solidFill>
              </a:rPr>
              <a:t>Phylogeographic</a:t>
            </a:r>
            <a:r>
              <a:rPr lang="en-US" sz="1100" b="1" dirty="0">
                <a:solidFill>
                  <a:schemeClr val="tx2"/>
                </a:solidFill>
              </a:rPr>
              <a:t> relationships of </a:t>
            </a:r>
            <a:r>
              <a:rPr lang="en-US" sz="1100" b="1" dirty="0" err="1">
                <a:solidFill>
                  <a:schemeClr val="tx2"/>
                </a:solidFill>
              </a:rPr>
              <a:t>Tarsius</a:t>
            </a:r>
            <a:r>
              <a:rPr lang="en-US" sz="1100" b="1" dirty="0">
                <a:solidFill>
                  <a:schemeClr val="tx2"/>
                </a:solidFill>
              </a:rPr>
              <a:t> </a:t>
            </a:r>
            <a:r>
              <a:rPr lang="en-US" sz="1100" b="1" dirty="0" err="1">
                <a:solidFill>
                  <a:schemeClr val="tx2"/>
                </a:solidFill>
              </a:rPr>
              <a:t>syrichta</a:t>
            </a:r>
            <a:r>
              <a:rPr lang="en-US" sz="1100" b="1" dirty="0">
                <a:solidFill>
                  <a:schemeClr val="tx2"/>
                </a:solidFill>
              </a:rPr>
              <a:t> estimated from a combined, partitioned, </a:t>
            </a:r>
            <a:r>
              <a:rPr lang="en-US" sz="1100" b="1" dirty="0" err="1">
                <a:solidFill>
                  <a:schemeClr val="tx2"/>
                </a:solidFill>
              </a:rPr>
              <a:t>RAxML</a:t>
            </a:r>
            <a:r>
              <a:rPr lang="en-US" sz="1100" b="1" dirty="0">
                <a:solidFill>
                  <a:schemeClr val="tx2"/>
                </a:solidFill>
              </a:rPr>
              <a:t> ML analysis of mitochondrial (12S, </a:t>
            </a:r>
            <a:r>
              <a:rPr lang="en-US" sz="1100" b="1" dirty="0" err="1">
                <a:solidFill>
                  <a:schemeClr val="tx2"/>
                </a:solidFill>
              </a:rPr>
              <a:t>CytB</a:t>
            </a:r>
            <a:r>
              <a:rPr lang="en-US" sz="1100" b="1" dirty="0">
                <a:solidFill>
                  <a:schemeClr val="tx2"/>
                </a:solidFill>
              </a:rPr>
              <a:t>, ND2) gene fragments.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What Is Phylogenetic Analysis?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953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Phylogeny = Evolutionary history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Reconstruction of evolutionary history using shared traits among organisms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Tree of life </a:t>
            </a:r>
            <a:r>
              <a:rPr lang="en-US" sz="1600" i="1" dirty="0">
                <a:latin typeface="Arial" charset="0"/>
                <a:ea typeface="ＭＳ Ｐゴシック" charset="0"/>
              </a:rPr>
              <a:t>(http://</a:t>
            </a:r>
            <a:r>
              <a:rPr lang="en-US" sz="1600" i="1" dirty="0" err="1">
                <a:latin typeface="Arial" charset="0"/>
                <a:ea typeface="ＭＳ Ｐゴシック" charset="0"/>
              </a:rPr>
              <a:t>www.tolweb.org</a:t>
            </a:r>
            <a:r>
              <a:rPr lang="en-US" sz="1600" i="1" dirty="0">
                <a:latin typeface="Arial" charset="0"/>
                <a:ea typeface="ＭＳ Ｐゴシック" charset="0"/>
              </a:rPr>
              <a:t>/tree/)</a:t>
            </a:r>
            <a:endParaRPr lang="en-US" sz="1600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Phylogenetic reconstruction 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Evolutionary model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Morphological: phenotypic variation within traits, how to code, not all traits shared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Molecular Genetic:  discrete, common to all life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Homologous:  descended from a common ancestor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Resultant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Topology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Structure of interconnecting nodes and branches (bifurcating)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Internal nodes represent hypothetical common ancestors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Branch lengths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Estimates of divergence 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Estimation of elapsed time between nodes of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Time since taxa last shared a common ancestor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Molecular Clock Hypothesis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 err="1">
                <a:latin typeface="Arial" charset="0"/>
                <a:ea typeface="ＭＳ Ｐゴシック" charset="0"/>
              </a:rPr>
              <a:t>Zuckerkandel</a:t>
            </a:r>
            <a:r>
              <a:rPr lang="en-US" sz="1400" dirty="0">
                <a:latin typeface="Arial" charset="0"/>
                <a:ea typeface="ＭＳ Ｐゴシック" charset="0"/>
              </a:rPr>
              <a:t> and Pauling (1965):</a:t>
            </a:r>
            <a:r>
              <a:rPr lang="en-US" sz="1200" i="1" dirty="0">
                <a:latin typeface="Arial" charset="0"/>
                <a:ea typeface="ＭＳ Ｐゴシック" charset="0"/>
              </a:rPr>
              <a:t>Molecules as Documents of Evolutionary History</a:t>
            </a:r>
            <a:r>
              <a:rPr lang="en-US" sz="800" i="1" dirty="0">
                <a:latin typeface="Arial" charset="0"/>
                <a:ea typeface="ＭＳ Ｐゴシック" charset="0"/>
              </a:rPr>
              <a:t>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Scale: Pathogen Taxonomy</a:t>
            </a:r>
            <a:br>
              <a:rPr lang="en-US" sz="2800" dirty="0"/>
            </a:br>
            <a:r>
              <a:rPr lang="en-US" sz="2800" dirty="0" err="1"/>
              <a:t>Morbilliviruses</a:t>
            </a:r>
            <a:r>
              <a:rPr lang="en-US" sz="2800" dirty="0"/>
              <a:t> within </a:t>
            </a:r>
            <a:r>
              <a:rPr lang="en-US" sz="2800" dirty="0" err="1"/>
              <a:t>Paramyxoviridae</a:t>
            </a:r>
            <a:endParaRPr lang="en-US" sz="28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8702" t="-9654" r="-51602" b="-16170"/>
          <a:stretch/>
        </p:blipFill>
        <p:spPr>
          <a:xfrm>
            <a:off x="130565" y="1163278"/>
            <a:ext cx="9013435" cy="5694722"/>
          </a:xfrm>
        </p:spPr>
      </p:pic>
      <p:sp>
        <p:nvSpPr>
          <p:cNvPr id="19" name="TextBox 18"/>
          <p:cNvSpPr txBox="1"/>
          <p:nvPr/>
        </p:nvSpPr>
        <p:spPr>
          <a:xfrm>
            <a:off x="130565" y="6350168"/>
            <a:ext cx="8716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Nambuli</a:t>
            </a:r>
            <a:r>
              <a:rPr lang="en-US" sz="1200" dirty="0"/>
              <a:t> et al. Mapping the evolutionary trajectories of </a:t>
            </a:r>
            <a:r>
              <a:rPr lang="en-US" sz="1200" dirty="0" err="1"/>
              <a:t>morbilliviruses</a:t>
            </a:r>
            <a:r>
              <a:rPr lang="en-US" sz="1200" dirty="0"/>
              <a:t>: what where wither. Current Opinion in Virology 2016, 16:95–105</a:t>
            </a:r>
          </a:p>
        </p:txBody>
      </p:sp>
    </p:spTree>
    <p:extLst>
      <p:ext uri="{BB962C8B-B14F-4D97-AF65-F5344CB8AC3E}">
        <p14:creationId xmlns:p14="http://schemas.microsoft.com/office/powerpoint/2010/main" val="201989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Canine Distemper Virus Emergence in Wildlife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CDV is a </a:t>
            </a:r>
            <a:r>
              <a:rPr lang="en-US" sz="2400" i="1" dirty="0" err="1"/>
              <a:t>Morbillivirus</a:t>
            </a:r>
            <a:r>
              <a:rPr lang="en-US" sz="2400" dirty="0"/>
              <a:t> [Measles, </a:t>
            </a:r>
            <a:r>
              <a:rPr lang="en-US" sz="2400" dirty="0" err="1"/>
              <a:t>phocine</a:t>
            </a:r>
            <a:r>
              <a:rPr lang="en-US" sz="2400" dirty="0"/>
              <a:t> distemper, cetacean </a:t>
            </a:r>
            <a:r>
              <a:rPr lang="en-US" sz="2400" dirty="0" err="1"/>
              <a:t>morbillivirus</a:t>
            </a:r>
            <a:r>
              <a:rPr lang="en-US" sz="2400" dirty="0"/>
              <a:t>, </a:t>
            </a:r>
            <a:r>
              <a:rPr lang="en-US" sz="2400" dirty="0" err="1"/>
              <a:t>peste</a:t>
            </a:r>
            <a:r>
              <a:rPr lang="en-US" sz="2400" dirty="0"/>
              <a:t> des </a:t>
            </a:r>
            <a:r>
              <a:rPr lang="en-US" sz="2400" dirty="0" err="1"/>
              <a:t>petits</a:t>
            </a:r>
            <a:r>
              <a:rPr lang="en-US" sz="2400" dirty="0"/>
              <a:t> ruminants, </a:t>
            </a:r>
            <a:r>
              <a:rPr lang="en-US" sz="2400" dirty="0" err="1"/>
              <a:t>rinderpest</a:t>
            </a:r>
            <a:r>
              <a:rPr lang="en-US" sz="2400" dirty="0"/>
              <a:t> (eradicated)] within the family </a:t>
            </a:r>
            <a:r>
              <a:rPr lang="en-US" sz="2400" i="1" dirty="0" err="1"/>
              <a:t>Paramyxoviridae</a:t>
            </a:r>
            <a:r>
              <a:rPr lang="en-US" sz="2400" dirty="0"/>
              <a:t>.</a:t>
            </a:r>
          </a:p>
          <a:p>
            <a:r>
              <a:rPr lang="en-US" sz="2400" dirty="0"/>
              <a:t>RNA virus with </a:t>
            </a:r>
            <a:r>
              <a:rPr lang="en-US" sz="2400" dirty="0" err="1"/>
              <a:t>unsegmented</a:t>
            </a:r>
            <a:r>
              <a:rPr lang="en-US" sz="2400" dirty="0"/>
              <a:t> genome, linear negative sense, single- stranded.</a:t>
            </a:r>
          </a:p>
          <a:p>
            <a:r>
              <a:rPr lang="en-US" sz="2400" dirty="0"/>
              <a:t>Growing concern as found in increasing numbers of non-canine species in the wild and in managed populations</a:t>
            </a:r>
          </a:p>
          <a:p>
            <a:r>
              <a:rPr lang="en-US" sz="2400" dirty="0"/>
              <a:t>Global patterns of prevalence</a:t>
            </a:r>
          </a:p>
          <a:p>
            <a:r>
              <a:rPr lang="en-US" sz="2400" dirty="0"/>
              <a:t>Highly contagious with high morbidity and mortality</a:t>
            </a:r>
          </a:p>
          <a:p>
            <a:r>
              <a:rPr lang="en-US" sz="2400" dirty="0"/>
              <a:t>Jumps between species with emergent and re-emergent pattern</a:t>
            </a:r>
          </a:p>
          <a:p>
            <a:r>
              <a:rPr lang="en-US" sz="2400" dirty="0"/>
              <a:t>Genome ~ 15,000 </a:t>
            </a:r>
            <a:r>
              <a:rPr lang="en-US" sz="2400" dirty="0" err="1"/>
              <a:t>bp</a:t>
            </a:r>
            <a:r>
              <a:rPr lang="en-US" sz="2400" dirty="0"/>
              <a:t> encodes 6 structural genes and 2 virulence factor genes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9765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Prevalence of CDV in non-dog species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239" r="4239"/>
          <a:stretch>
            <a:fillRect/>
          </a:stretch>
        </p:blipFill>
        <p:spPr>
          <a:xfrm>
            <a:off x="457201" y="1600201"/>
            <a:ext cx="7898997" cy="4344144"/>
          </a:xfrm>
        </p:spPr>
      </p:pic>
      <p:sp>
        <p:nvSpPr>
          <p:cNvPr id="5" name="Rectangle 4"/>
          <p:cNvSpPr/>
          <p:nvPr/>
        </p:nvSpPr>
        <p:spPr>
          <a:xfrm>
            <a:off x="457200" y="5961239"/>
            <a:ext cx="4572000" cy="646331"/>
          </a:xfrm>
          <a:prstGeom prst="rect">
            <a:avLst/>
          </a:prstGeom>
        </p:spPr>
        <p:txBody>
          <a:bodyPr lIns="91429" tIns="45714" rIns="91429" bIns="45714">
            <a:spAutoFit/>
          </a:bodyPr>
          <a:lstStyle/>
          <a:p>
            <a:r>
              <a:rPr lang="en-US" dirty="0"/>
              <a:t>Martinez-Gutierrez and Ruiz-Saenz BMC Veterinary Research (2016) 12:78</a:t>
            </a:r>
          </a:p>
        </p:txBody>
      </p:sp>
    </p:spTree>
    <p:extLst>
      <p:ext uri="{BB962C8B-B14F-4D97-AF65-F5344CB8AC3E}">
        <p14:creationId xmlns:p14="http://schemas.microsoft.com/office/powerpoint/2010/main" val="429078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9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9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bMed Central, Figure 2: Viruses. 2014 Dec; 6(12): 5145–5181. Published online 2014 Dec 22. doi: 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0"/>
            <a:ext cx="5384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55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Chlamydia </a:t>
            </a:r>
            <a:r>
              <a:rPr lang="en-US" sz="3200" i="1" dirty="0" err="1"/>
              <a:t>psittaci</a:t>
            </a:r>
            <a:r>
              <a:rPr lang="en-US" sz="3200" i="1" dirty="0"/>
              <a:t> </a:t>
            </a:r>
            <a:r>
              <a:rPr lang="en-US" sz="3200" dirty="0"/>
              <a:t>in Birds and Mammals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Emergent pathogen on a global scale</a:t>
            </a:r>
          </a:p>
          <a:p>
            <a:r>
              <a:rPr lang="en-US" sz="2400" dirty="0"/>
              <a:t>Obligate intracellular pathogen</a:t>
            </a:r>
          </a:p>
          <a:p>
            <a:r>
              <a:rPr lang="en-US" sz="2400" dirty="0"/>
              <a:t>Recent expansion from South America into North America</a:t>
            </a:r>
          </a:p>
          <a:p>
            <a:r>
              <a:rPr lang="en-US" sz="2400" dirty="0"/>
              <a:t>Multiple bird hosts in domestic and wild populations</a:t>
            </a:r>
          </a:p>
          <a:p>
            <a:r>
              <a:rPr lang="en-US" sz="2400" dirty="0"/>
              <a:t>Respiratory disease in avian species and can be transmitted to humans through inhalation(</a:t>
            </a:r>
            <a:r>
              <a:rPr lang="en-US" sz="2400" dirty="0" err="1"/>
              <a:t>psitticosis</a:t>
            </a:r>
            <a:r>
              <a:rPr lang="en-US" sz="2400" dirty="0"/>
              <a:t>)</a:t>
            </a:r>
          </a:p>
          <a:p>
            <a:r>
              <a:rPr lang="en-US" sz="2400" dirty="0"/>
              <a:t>Jumps into mammals (ferret, pig, cow, sheep, and human) and has a history of frequently switching hosts</a:t>
            </a:r>
          </a:p>
          <a:p>
            <a:r>
              <a:rPr lang="en-US" sz="2400" dirty="0"/>
              <a:t>Genome ~ 1.1 Mb with a plasmid size of ~ 8 kb</a:t>
            </a:r>
          </a:p>
          <a:p>
            <a:r>
              <a:rPr lang="en-US" sz="2400" dirty="0"/>
              <a:t>Core Genome of ~ 911 genes with rapid nucleotide evolution and high rates of recombination.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3624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Fig. 1 Genome-scale phylogeny of birds.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920" y="5943505"/>
            <a:ext cx="1226880" cy="65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3" y="796404"/>
            <a:ext cx="3758400" cy="489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695680" y="5972308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>
                <a:latin typeface="Arial" charset="0"/>
              </a:rPr>
              <a:t>Erich D. Jarvis et al. Science 2014;346:1320-1331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Published by AAAS</a:t>
            </a:r>
          </a:p>
        </p:txBody>
      </p:sp>
      <p:sp>
        <p:nvSpPr>
          <p:cNvPr id="2" name="Rectangle 1"/>
          <p:cNvSpPr/>
          <p:nvPr/>
        </p:nvSpPr>
        <p:spPr>
          <a:xfrm>
            <a:off x="5026974" y="840745"/>
            <a:ext cx="4117026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Project design 48 species representing all major lineages of birds</a:t>
            </a:r>
          </a:p>
          <a:p>
            <a:endParaRPr lang="en-US" dirty="0"/>
          </a:p>
          <a:p>
            <a:r>
              <a:rPr lang="en-US" dirty="0"/>
              <a:t>Developed </a:t>
            </a:r>
            <a:r>
              <a:rPr lang="en-US" dirty="0" err="1"/>
              <a:t>orthologs</a:t>
            </a:r>
            <a:r>
              <a:rPr lang="en-US" dirty="0"/>
              <a:t> from comparison of human, finch and chicken.</a:t>
            </a:r>
          </a:p>
          <a:p>
            <a:endParaRPr lang="en-US" dirty="0"/>
          </a:p>
          <a:p>
            <a:r>
              <a:rPr lang="en-US" dirty="0"/>
              <a:t>8251 protein coding exons</a:t>
            </a:r>
          </a:p>
          <a:p>
            <a:r>
              <a:rPr lang="en-US" dirty="0"/>
              <a:t>2516 intron gene set</a:t>
            </a:r>
          </a:p>
          <a:p>
            <a:r>
              <a:rPr lang="en-US" dirty="0"/>
              <a:t>3679 UCE locus set</a:t>
            </a:r>
          </a:p>
          <a:p>
            <a:endParaRPr lang="en-US" dirty="0"/>
          </a:p>
          <a:p>
            <a:r>
              <a:rPr lang="en-US" dirty="0"/>
              <a:t>Major insights:</a:t>
            </a:r>
          </a:p>
          <a:p>
            <a:r>
              <a:rPr lang="en-US" dirty="0"/>
              <a:t>1)Genome size and conservation of structure</a:t>
            </a:r>
          </a:p>
          <a:p>
            <a:r>
              <a:rPr lang="en-US" dirty="0"/>
              <a:t>2) Convergent evolution of vocal learners</a:t>
            </a:r>
          </a:p>
          <a:p>
            <a:r>
              <a:rPr lang="en-US" dirty="0"/>
              <a:t>3) Evolution of genes related to flight, diet, reproduction, and vision</a:t>
            </a:r>
          </a:p>
        </p:txBody>
      </p:sp>
    </p:spTree>
    <p:extLst>
      <p:ext uri="{BB962C8B-B14F-4D97-AF65-F5344CB8AC3E}">
        <p14:creationId xmlns:p14="http://schemas.microsoft.com/office/powerpoint/2010/main" val="3069745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36" y="762000"/>
            <a:ext cx="4237182" cy="48409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273" y="246530"/>
            <a:ext cx="8509000" cy="298303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1. Phylogenomic relationships among sequenced chlamydial genomes.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9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48" tIns="41025" rIns="82048" bIns="41025">
            <a:spAutoFit/>
          </a:bodyPr>
          <a:lstStyle/>
          <a:p>
            <a:pPr defTabSz="820583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  <a:ea typeface="ＭＳ Ｐゴシック" charset="0"/>
              </a:rPr>
              <a:t>Voigt A, Schöfl G, Saluz HP (2012) The Chlamydia psittaci Genome: A Comparative Analysis of Intracellular Pathogens. PLOS ONE 7(4): e35097. https://doi.org/10.1371/journal.pone.0035097</a:t>
            </a:r>
          </a:p>
          <a:p>
            <a:pPr defTabSz="820583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  <a:ea typeface="ＭＳ Ｐゴシック" charset="0"/>
                <a:hlinkClick r:id="rId4"/>
              </a:rPr>
              <a:t>http://journals.plos.org/plosone/article?id=10.1371/journal.pone.0035097</a:t>
            </a:r>
            <a:endParaRPr lang="en-US" sz="11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1" y="6152030"/>
            <a:ext cx="2205182" cy="6499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7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DE002-AF77-A24D-BC14-53429801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Is Now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D4F553-D994-AA4D-89B7-E352A38E6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107232"/>
            <a:ext cx="8229600" cy="3511898"/>
          </a:xfrm>
        </p:spPr>
      </p:pic>
    </p:spTree>
    <p:extLst>
      <p:ext uri="{BB962C8B-B14F-4D97-AF65-F5344CB8AC3E}">
        <p14:creationId xmlns:p14="http://schemas.microsoft.com/office/powerpoint/2010/main" val="214321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i="1">
                <a:latin typeface="Calibri" charset="0"/>
                <a:ea typeface="ＭＳ Ｐゴシック" charset="0"/>
              </a:rPr>
              <a:t>Global Distribution of Primate Species</a:t>
            </a:r>
          </a:p>
        </p:txBody>
      </p:sp>
      <p:pic>
        <p:nvPicPr>
          <p:cNvPr id="16386" name="Content Placeholder 3" descr="PDglobal2J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4" r="-1884"/>
          <a:stretch>
            <a:fillRect/>
          </a:stretch>
        </p:blipFill>
        <p:spPr/>
      </p:pic>
      <p:pic>
        <p:nvPicPr>
          <p:cNvPr id="16387" name="Content Placeholder 3" descr="topspiff3b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7285" b="-267285"/>
          <a:stretch>
            <a:fillRect/>
          </a:stretch>
        </p:blipFill>
        <p:spPr bwMode="auto">
          <a:xfrm>
            <a:off x="3695700" y="5041900"/>
            <a:ext cx="4833938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31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Phylogenetic Tree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Phylogram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Tree branch length proportional to genetic divergence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Cladogram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Topology only, branching order important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Character data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Rooted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Outgroup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Midpoint rooting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Unrooted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Consensus tree: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Consensus of multiple trees obtained under same optimality criteria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Bootstrap, jackknife results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Tree Programs: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TreeView (website)</a:t>
            </a:r>
            <a:r>
              <a:rPr lang="en-US" sz="1400">
                <a:latin typeface="Arial" charset="0"/>
                <a:ea typeface="ＭＳ Ｐゴシック" charset="0"/>
              </a:rPr>
              <a:t>	http://taxonomy.zoology.gla.ac.uk/rod/treeview.html</a:t>
            </a:r>
            <a:endParaRPr lang="en-US" sz="1800">
              <a:latin typeface="Arial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FigTree (website) </a:t>
            </a:r>
            <a:r>
              <a:rPr lang="en-US" sz="1400">
                <a:latin typeface="Arial" charset="0"/>
                <a:ea typeface="ＭＳ Ｐゴシック" charset="0"/>
              </a:rPr>
              <a:t>http://evolve.zoo.ox.ac.uk/software.html?id=figtree</a:t>
            </a:r>
            <a:endParaRPr lang="en-US" sz="240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i="1">
                <a:latin typeface="Calibri" charset="0"/>
                <a:ea typeface="ＭＳ Ｐゴシック" charset="0"/>
              </a:rPr>
              <a:t>Laying the Foundation: The Complex Order of Primates</a:t>
            </a:r>
          </a:p>
        </p:txBody>
      </p:sp>
      <p:pic>
        <p:nvPicPr>
          <p:cNvPr id="18434" name="Content Placeholder 3" descr="hand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52" r="-10852"/>
          <a:stretch>
            <a:fillRect/>
          </a:stretch>
        </p:blipFill>
        <p:spPr>
          <a:xfrm>
            <a:off x="4127500" y="4275138"/>
            <a:ext cx="4694238" cy="2582862"/>
          </a:xfrm>
        </p:spPr>
      </p:pic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457200" y="1143000"/>
            <a:ext cx="836453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i="1">
                <a:latin typeface="Calibri" charset="0"/>
              </a:rPr>
              <a:t>Initially imputed from morphological, adaptive, bio-geographical, reproductive and behavioral traits</a:t>
            </a:r>
          </a:p>
          <a:p>
            <a:pPr eaLnBrk="1" hangingPunct="1"/>
            <a:endParaRPr lang="en-US" sz="2000" i="1">
              <a:latin typeface="Calibri" charset="0"/>
            </a:endParaRPr>
          </a:p>
          <a:p>
            <a:pPr eaLnBrk="1" hangingPunct="1"/>
            <a:r>
              <a:rPr lang="en-US" sz="2000" i="1">
                <a:latin typeface="Calibri" charset="0"/>
              </a:rPr>
              <a:t>Species counts range from 261-377,  ~ 630 species, subspecies</a:t>
            </a:r>
          </a:p>
          <a:p>
            <a:pPr eaLnBrk="1" hangingPunct="1"/>
            <a:r>
              <a:rPr lang="en-US" sz="2000" i="1">
                <a:latin typeface="Calibri" charset="0"/>
              </a:rPr>
              <a:t>Genera count range from 67-69 or more?</a:t>
            </a:r>
          </a:p>
          <a:p>
            <a:pPr eaLnBrk="1" hangingPunct="1"/>
            <a:endParaRPr lang="en-US" sz="2000" i="1">
              <a:latin typeface="Calibri" charset="0"/>
            </a:endParaRPr>
          </a:p>
          <a:p>
            <a:pPr eaLnBrk="1" hangingPunct="1"/>
            <a:r>
              <a:rPr lang="en-US" sz="2000" i="1">
                <a:latin typeface="Calibri" charset="0"/>
              </a:rPr>
              <a:t>Genetic studies have been informative but limited:</a:t>
            </a:r>
          </a:p>
          <a:p>
            <a:pPr lvl="1" eaLnBrk="1" hangingPunct="1"/>
            <a:r>
              <a:rPr lang="en-US" sz="1800" i="1">
                <a:latin typeface="Calibri" charset="0"/>
              </a:rPr>
              <a:t>Too few taxa</a:t>
            </a:r>
          </a:p>
          <a:p>
            <a:pPr lvl="1" eaLnBrk="1" hangingPunct="1"/>
            <a:r>
              <a:rPr lang="en-US" sz="1800" i="1">
                <a:latin typeface="Calibri" charset="0"/>
              </a:rPr>
              <a:t>Too few gene regions</a:t>
            </a:r>
          </a:p>
          <a:p>
            <a:pPr lvl="1" eaLnBrk="1" hangingPunct="1"/>
            <a:r>
              <a:rPr lang="en-US" sz="1800" i="1">
                <a:latin typeface="Calibri" charset="0"/>
              </a:rPr>
              <a:t>Super-matrix of all published sequences large proportion of missing data (59-85%) per taxon</a:t>
            </a:r>
          </a:p>
          <a:p>
            <a:pPr eaLnBrk="1" hangingPunct="1"/>
            <a:endParaRPr lang="en-US" sz="16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50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128"/>
          <p:cNvSpPr txBox="1">
            <a:spLocks noChangeArrowheads="1"/>
          </p:cNvSpPr>
          <p:nvPr/>
        </p:nvSpPr>
        <p:spPr bwMode="auto">
          <a:xfrm>
            <a:off x="5554663" y="635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</a:rPr>
              <a:t>Methods</a:t>
            </a:r>
          </a:p>
        </p:txBody>
      </p:sp>
      <p:pic>
        <p:nvPicPr>
          <p:cNvPr id="21506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63500"/>
            <a:ext cx="5302250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450850"/>
            <a:ext cx="368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1654175"/>
            <a:ext cx="4191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3092450"/>
            <a:ext cx="3317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210050"/>
            <a:ext cx="3778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4637088"/>
            <a:ext cx="514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02263"/>
            <a:ext cx="35718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554663" y="450850"/>
            <a:ext cx="3589337" cy="620395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SAMPLING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Representing 90% of diversity present in Primate Order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~90% genera, ~50% species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Boxed species are those either completed or in progress for Whole Genome Sequence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60 Primate Genera, 5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outgroups</a:t>
            </a:r>
            <a:r>
              <a:rPr lang="en-US" sz="2800" i="1" dirty="0">
                <a:latin typeface="+mn-lt"/>
                <a:ea typeface="+mn-ea"/>
                <a:cs typeface="+mn-cs"/>
              </a:rPr>
              <a:t>,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800" i="1" dirty="0">
              <a:latin typeface="+mn-lt"/>
              <a:ea typeface="+mn-ea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Informative genes of primate evolution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54 genes 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 err="1">
                <a:latin typeface="+mn-lt"/>
                <a:ea typeface="+mn-ea"/>
                <a:cs typeface="+mn-cs"/>
              </a:rPr>
              <a:t>Exon</a:t>
            </a:r>
            <a:r>
              <a:rPr lang="en-US" sz="2800" i="1" dirty="0">
                <a:latin typeface="+mn-lt"/>
                <a:ea typeface="+mn-ea"/>
                <a:cs typeface="+mn-cs"/>
              </a:rPr>
              <a:t>,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intron</a:t>
            </a:r>
            <a:r>
              <a:rPr lang="en-US" sz="2800" i="1" dirty="0">
                <a:latin typeface="+mn-lt"/>
                <a:ea typeface="+mn-ea"/>
                <a:cs typeface="+mn-cs"/>
              </a:rPr>
              <a:t>, UTR regions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X, Y and Autosome locations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800" i="1" dirty="0">
              <a:latin typeface="+mn-lt"/>
              <a:ea typeface="+mn-ea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24" i="1" dirty="0">
                <a:latin typeface="+mn-lt"/>
                <a:ea typeface="+mn-ea"/>
                <a:cs typeface="+mn-cs"/>
              </a:rPr>
              <a:t>Large-Scale Sequencing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24" i="1" dirty="0">
                <a:latin typeface="+mn-lt"/>
                <a:ea typeface="+mn-ea"/>
                <a:cs typeface="+mn-cs"/>
              </a:rPr>
              <a:t>43,943 sites edited to 34,927 sites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8.4 Mb data reduced to 6.7 Mb of aligned sequence data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800" i="1" dirty="0">
              <a:latin typeface="+mn-lt"/>
              <a:ea typeface="+mn-ea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PHYLOGENETIC RECONSTRUCTION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800" i="1" dirty="0">
              <a:latin typeface="+mn-lt"/>
              <a:ea typeface="+mn-ea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Maximum Likelihood (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Garli</a:t>
            </a:r>
            <a:r>
              <a:rPr lang="en-US" sz="2800" i="1" dirty="0">
                <a:latin typeface="+mn-lt"/>
                <a:ea typeface="+mn-ea"/>
                <a:cs typeface="+mn-cs"/>
              </a:rPr>
              <a:t>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ver</a:t>
            </a:r>
            <a:r>
              <a:rPr lang="en-US" sz="2800" i="1" dirty="0">
                <a:latin typeface="+mn-lt"/>
                <a:ea typeface="+mn-ea"/>
                <a:cs typeface="+mn-cs"/>
              </a:rPr>
              <a:t> 0.96)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Maximum Parsimony (PAUP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ver</a:t>
            </a:r>
            <a:r>
              <a:rPr lang="en-US" sz="2800" i="1" dirty="0">
                <a:latin typeface="+mn-lt"/>
                <a:ea typeface="+mn-ea"/>
                <a:cs typeface="+mn-cs"/>
              </a:rPr>
              <a:t> 4d106dev_icc)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800" i="1" dirty="0">
              <a:latin typeface="+mn-lt"/>
              <a:ea typeface="+mn-ea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DATING NODES (BEAST)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 	Calibrated by fossil record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		A 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Galigidae-Lorisidae</a:t>
            </a:r>
            <a:r>
              <a:rPr lang="en-US" sz="2800" i="1" dirty="0">
                <a:latin typeface="+mn-lt"/>
                <a:ea typeface="+mn-ea"/>
                <a:cs typeface="+mn-cs"/>
              </a:rPr>
              <a:t> split 38-42 MYA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		B 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Simiiformes</a:t>
            </a:r>
            <a:r>
              <a:rPr lang="en-US" sz="2800" i="1" dirty="0">
                <a:latin typeface="+mn-lt"/>
                <a:ea typeface="+mn-ea"/>
                <a:cs typeface="+mn-cs"/>
              </a:rPr>
              <a:t> 36-50 MYA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		C 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Catarrhini</a:t>
            </a:r>
            <a:r>
              <a:rPr lang="en-US" sz="2800" i="1" dirty="0">
                <a:latin typeface="+mn-lt"/>
                <a:ea typeface="+mn-ea"/>
                <a:cs typeface="+mn-cs"/>
              </a:rPr>
              <a:t> 20-38 MYA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		D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Platyrrhini</a:t>
            </a:r>
            <a:r>
              <a:rPr lang="en-US" sz="2800" i="1" dirty="0">
                <a:latin typeface="+mn-lt"/>
                <a:ea typeface="+mn-ea"/>
                <a:cs typeface="+mn-cs"/>
              </a:rPr>
              <a:t> 20-27 MYA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		E 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Papionini</a:t>
            </a:r>
            <a:r>
              <a:rPr lang="en-US" sz="2800" i="1" dirty="0">
                <a:latin typeface="+mn-lt"/>
                <a:ea typeface="+mn-ea"/>
                <a:cs typeface="+mn-cs"/>
              </a:rPr>
              <a:t> 6-8 MYA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		F 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Theropithecus</a:t>
            </a:r>
            <a:r>
              <a:rPr lang="en-US" sz="2800" i="1" dirty="0">
                <a:latin typeface="+mn-lt"/>
                <a:ea typeface="+mn-ea"/>
                <a:cs typeface="+mn-cs"/>
              </a:rPr>
              <a:t> 3.5-4.5 MYA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		G  </a:t>
            </a:r>
            <a:r>
              <a:rPr lang="en-US" sz="2800" i="1" dirty="0" err="1">
                <a:latin typeface="+mn-lt"/>
                <a:ea typeface="+mn-ea"/>
                <a:cs typeface="+mn-cs"/>
              </a:rPr>
              <a:t>Hominidae</a:t>
            </a:r>
            <a:r>
              <a:rPr lang="en-US" sz="2800" i="1" dirty="0">
                <a:latin typeface="+mn-lt"/>
                <a:ea typeface="+mn-ea"/>
                <a:cs typeface="+mn-cs"/>
              </a:rPr>
              <a:t> 13-18 MYA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i="1" dirty="0">
                <a:latin typeface="+mn-lt"/>
                <a:ea typeface="+mn-ea"/>
                <a:cs typeface="+mn-cs"/>
              </a:rPr>
              <a:t>		H  Homo-Pan split  6-7 MYA</a:t>
            </a:r>
          </a:p>
        </p:txBody>
      </p:sp>
    </p:spTree>
    <p:extLst>
      <p:ext uri="{BB962C8B-B14F-4D97-AF65-F5344CB8AC3E}">
        <p14:creationId xmlns:p14="http://schemas.microsoft.com/office/powerpoint/2010/main" val="4107923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181350" y="6619875"/>
            <a:ext cx="2538413" cy="23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555" name="Picture 8" descr="Figure2_le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0"/>
            <a:ext cx="4659312" cy="661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388938" y="0"/>
            <a:ext cx="7508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</a:rPr>
              <a:t>Molecular Phylogeny of 186 primates, 5 outgroup taxa, rooted by Lagomorpha </a:t>
            </a:r>
          </a:p>
        </p:txBody>
      </p:sp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5046663" y="369888"/>
            <a:ext cx="372745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i="1">
                <a:latin typeface="Calibri" charset="0"/>
              </a:rPr>
              <a:t>Highly Resolved </a:t>
            </a:r>
          </a:p>
          <a:p>
            <a:pPr eaLnBrk="1" hangingPunct="1"/>
            <a:r>
              <a:rPr lang="en-US" sz="1400" i="1">
                <a:latin typeface="Calibri" charset="0"/>
              </a:rPr>
              <a:t>	</a:t>
            </a:r>
          </a:p>
          <a:p>
            <a:pPr eaLnBrk="1" hangingPunct="1"/>
            <a:r>
              <a:rPr lang="en-US" sz="1400" i="1">
                <a:latin typeface="Calibri" charset="0"/>
              </a:rPr>
              <a:t>Bootstrap values 90-100% at 166/189 nodes</a:t>
            </a:r>
          </a:p>
          <a:p>
            <a:pPr eaLnBrk="1" hangingPunct="1"/>
            <a:r>
              <a:rPr lang="en-US" sz="1400" i="1">
                <a:latin typeface="Calibri" charset="0"/>
              </a:rPr>
              <a:t>Only 3 of 189 nodes (28, 38, 158) polytomy</a:t>
            </a:r>
          </a:p>
          <a:p>
            <a:pPr eaLnBrk="1" hangingPunct="1"/>
            <a:endParaRPr lang="en-US" sz="1400" i="1">
              <a:latin typeface="Calibri" charset="0"/>
            </a:endParaRPr>
          </a:p>
          <a:p>
            <a:pPr eaLnBrk="1" hangingPunct="1"/>
            <a:r>
              <a:rPr lang="en-US" sz="1600" b="1" i="1">
                <a:latin typeface="Calibri" charset="0"/>
              </a:rPr>
              <a:t>Systematic Hierarchy</a:t>
            </a:r>
          </a:p>
          <a:p>
            <a:pPr eaLnBrk="1" hangingPunct="1"/>
            <a:r>
              <a:rPr lang="en-US" sz="1400" i="1">
                <a:latin typeface="Calibri" charset="0"/>
              </a:rPr>
              <a:t>2 Suborders</a:t>
            </a:r>
          </a:p>
          <a:p>
            <a:pPr eaLnBrk="1" hangingPunct="1"/>
            <a:r>
              <a:rPr lang="en-US" sz="1400" i="1">
                <a:latin typeface="Calibri" charset="0"/>
              </a:rPr>
              <a:t>5 Infraorders</a:t>
            </a:r>
          </a:p>
          <a:p>
            <a:pPr eaLnBrk="1" hangingPunct="1"/>
            <a:r>
              <a:rPr lang="en-US" sz="1400" i="1">
                <a:latin typeface="Calibri" charset="0"/>
              </a:rPr>
              <a:t>2 Parvorders</a:t>
            </a:r>
          </a:p>
          <a:p>
            <a:pPr eaLnBrk="1" hangingPunct="1"/>
            <a:r>
              <a:rPr lang="en-US" sz="1400" i="1">
                <a:latin typeface="Calibri" charset="0"/>
              </a:rPr>
              <a:t>2 Superfamilies</a:t>
            </a:r>
          </a:p>
          <a:p>
            <a:pPr eaLnBrk="1" hangingPunct="1"/>
            <a:r>
              <a:rPr lang="en-US" sz="1400" i="1">
                <a:latin typeface="Calibri" charset="0"/>
              </a:rPr>
              <a:t>14 Families</a:t>
            </a:r>
          </a:p>
          <a:p>
            <a:pPr eaLnBrk="1" hangingPunct="1"/>
            <a:r>
              <a:rPr lang="en-US" sz="1400" i="1">
                <a:latin typeface="Calibri" charset="0"/>
              </a:rPr>
              <a:t>14 Subfamilies?</a:t>
            </a:r>
          </a:p>
          <a:p>
            <a:pPr eaLnBrk="1" hangingPunct="1"/>
            <a:r>
              <a:rPr lang="en-US" sz="1400" i="1">
                <a:latin typeface="Calibri" charset="0"/>
              </a:rPr>
              <a:t>4 Tribes?</a:t>
            </a:r>
          </a:p>
          <a:p>
            <a:pPr eaLnBrk="1" hangingPunct="1"/>
            <a:endParaRPr lang="en-US" sz="1400" i="1">
              <a:latin typeface="Calibri" charset="0"/>
            </a:endParaRPr>
          </a:p>
          <a:p>
            <a:pPr eaLnBrk="1" hangingPunct="1"/>
            <a:r>
              <a:rPr lang="en-US" sz="1600" b="1" i="1">
                <a:latin typeface="Calibri" charset="0"/>
              </a:rPr>
              <a:t>Resolution of Early Primate Divergence</a:t>
            </a:r>
          </a:p>
          <a:p>
            <a:pPr eaLnBrk="1" hangingPunct="1"/>
            <a:endParaRPr lang="en-US" sz="1400" i="1">
              <a:latin typeface="Calibri" charset="0"/>
            </a:endParaRPr>
          </a:p>
          <a:p>
            <a:pPr eaLnBrk="1" hangingPunct="1"/>
            <a:r>
              <a:rPr lang="en-US" sz="1400" i="1">
                <a:latin typeface="Calibri" charset="0"/>
              </a:rPr>
              <a:t>Origin of living primates 87 MYA</a:t>
            </a:r>
          </a:p>
          <a:p>
            <a:pPr eaLnBrk="1" hangingPunct="1"/>
            <a:r>
              <a:rPr lang="en-US" sz="1400" i="1">
                <a:latin typeface="Calibri" charset="0"/>
              </a:rPr>
              <a:t>			</a:t>
            </a:r>
          </a:p>
          <a:p>
            <a:pPr eaLnBrk="1" hangingPunct="1"/>
            <a:r>
              <a:rPr lang="en-US" sz="1400" i="1">
                <a:latin typeface="Calibri" charset="0"/>
              </a:rPr>
              <a:t>Closest Mammalian Order:</a:t>
            </a:r>
          </a:p>
          <a:p>
            <a:pPr eaLnBrk="1" hangingPunct="1"/>
            <a:endParaRPr lang="en-US" sz="1400" i="1">
              <a:latin typeface="Calibri" charset="0"/>
            </a:endParaRPr>
          </a:p>
          <a:p>
            <a:pPr eaLnBrk="1" hangingPunct="1"/>
            <a:endParaRPr lang="en-US" sz="1400" i="1">
              <a:latin typeface="Calibri" charset="0"/>
            </a:endParaRPr>
          </a:p>
          <a:p>
            <a:pPr eaLnBrk="1" hangingPunct="1"/>
            <a:r>
              <a:rPr lang="en-US" sz="1400" i="1">
                <a:latin typeface="Calibri" charset="0"/>
              </a:rPr>
              <a:t>	Dermoptera (flying lemurs) </a:t>
            </a:r>
          </a:p>
          <a:p>
            <a:pPr eaLnBrk="1" hangingPunct="1"/>
            <a:endParaRPr lang="en-US" sz="1400" i="1">
              <a:latin typeface="Calibri" charset="0"/>
            </a:endParaRPr>
          </a:p>
          <a:p>
            <a:pPr eaLnBrk="1" hangingPunct="1"/>
            <a:endParaRPr lang="en-US" sz="1400" i="1">
              <a:latin typeface="Calibri" charset="0"/>
            </a:endParaRPr>
          </a:p>
          <a:p>
            <a:pPr eaLnBrk="1" hangingPunct="1"/>
            <a:r>
              <a:rPr lang="en-US" sz="1400" i="1">
                <a:latin typeface="Calibri" charset="0"/>
              </a:rPr>
              <a:t>	Scandentia (tree shrews) </a:t>
            </a:r>
          </a:p>
          <a:p>
            <a:pPr eaLnBrk="1" hangingPunct="1"/>
            <a:r>
              <a:rPr lang="en-US" sz="1400" i="1">
                <a:latin typeface="Calibri" charset="0"/>
              </a:rPr>
              <a:t>	</a:t>
            </a:r>
          </a:p>
          <a:p>
            <a:pPr eaLnBrk="1" hangingPunct="1"/>
            <a:r>
              <a:rPr lang="en-US" sz="1400" i="1">
                <a:latin typeface="Calibri" charset="0"/>
              </a:rPr>
              <a:t>	</a:t>
            </a:r>
          </a:p>
        </p:txBody>
      </p:sp>
      <p:pic>
        <p:nvPicPr>
          <p:cNvPr id="2355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213" y="4538663"/>
            <a:ext cx="854075" cy="104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8" y="5584825"/>
            <a:ext cx="1719262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TextBox 11"/>
          <p:cNvSpPr txBox="1">
            <a:spLocks noChangeArrowheads="1"/>
          </p:cNvSpPr>
          <p:nvPr/>
        </p:nvSpPr>
        <p:spPr bwMode="auto">
          <a:xfrm>
            <a:off x="231775" y="4692650"/>
            <a:ext cx="896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87 MYA</a:t>
            </a:r>
          </a:p>
        </p:txBody>
      </p:sp>
    </p:spTree>
    <p:extLst>
      <p:ext uri="{BB962C8B-B14F-4D97-AF65-F5344CB8AC3E}">
        <p14:creationId xmlns:p14="http://schemas.microsoft.com/office/powerpoint/2010/main" val="3865605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181350" y="6619875"/>
            <a:ext cx="2538413" cy="23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5603" name="Picture 8" descr="Figure2_let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0"/>
            <a:ext cx="4659312" cy="661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388938" y="0"/>
            <a:ext cx="5875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</a:rPr>
              <a:t>Resolution of Deep Nodes: Ancient Origins and Relic Lineages</a:t>
            </a:r>
          </a:p>
        </p:txBody>
      </p:sp>
      <p:pic>
        <p:nvPicPr>
          <p:cNvPr id="25605" name="Picture 10" descr="1000TsX2C1.1with lizard in mouth OS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13" y="2000250"/>
            <a:ext cx="17653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12"/>
          <p:cNvSpPr txBox="1">
            <a:spLocks noChangeArrowheads="1"/>
          </p:cNvSpPr>
          <p:nvPr/>
        </p:nvSpPr>
        <p:spPr bwMode="auto">
          <a:xfrm>
            <a:off x="4699000" y="369888"/>
            <a:ext cx="40767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</a:rPr>
              <a:t>Ancient Origin of the Tarsier</a:t>
            </a:r>
          </a:p>
          <a:p>
            <a:pPr eaLnBrk="1" hangingPunct="1"/>
            <a:endParaRPr lang="en-US" sz="1800" i="1">
              <a:latin typeface="Calibri" charset="0"/>
            </a:endParaRPr>
          </a:p>
          <a:p>
            <a:pPr eaLnBrk="1" hangingPunct="1"/>
            <a:r>
              <a:rPr lang="en-US" sz="1800" i="1">
                <a:latin typeface="Calibri" charset="0"/>
              </a:rPr>
              <a:t>Tarsiiformes + Simiiformes = Haplorrhini</a:t>
            </a:r>
          </a:p>
          <a:p>
            <a:pPr eaLnBrk="1" hangingPunct="1"/>
            <a:endParaRPr lang="en-US" sz="1800" i="1">
              <a:latin typeface="Calibri" charset="0"/>
            </a:endParaRPr>
          </a:p>
          <a:p>
            <a:pPr eaLnBrk="1" hangingPunct="1"/>
            <a:r>
              <a:rPr lang="en-US" sz="1800" i="1">
                <a:latin typeface="Calibri" charset="0"/>
              </a:rPr>
              <a:t>Smallest primate –pygmy tarsier</a:t>
            </a:r>
          </a:p>
          <a:p>
            <a:pPr eaLnBrk="1" hangingPunct="1"/>
            <a:endParaRPr lang="en-US" sz="1800" i="1">
              <a:latin typeface="Calibri" charset="0"/>
            </a:endParaRPr>
          </a:p>
        </p:txBody>
      </p:sp>
      <p:sp>
        <p:nvSpPr>
          <p:cNvPr id="25607" name="TextBox 13"/>
          <p:cNvSpPr txBox="1">
            <a:spLocks noChangeArrowheads="1"/>
          </p:cNvSpPr>
          <p:nvPr/>
        </p:nvSpPr>
        <p:spPr bwMode="auto">
          <a:xfrm>
            <a:off x="239713" y="3706813"/>
            <a:ext cx="896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81 MYA</a:t>
            </a:r>
          </a:p>
        </p:txBody>
      </p:sp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912813" y="5910263"/>
            <a:ext cx="660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68 MYA</a:t>
            </a:r>
          </a:p>
        </p:txBody>
      </p:sp>
      <p:sp>
        <p:nvSpPr>
          <p:cNvPr id="25609" name="TextBox 9"/>
          <p:cNvSpPr txBox="1">
            <a:spLocks noChangeArrowheads="1"/>
          </p:cNvSpPr>
          <p:nvPr/>
        </p:nvSpPr>
        <p:spPr bwMode="auto">
          <a:xfrm>
            <a:off x="1071563" y="5302250"/>
            <a:ext cx="660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58 MYA</a:t>
            </a:r>
          </a:p>
        </p:txBody>
      </p:sp>
      <p:sp>
        <p:nvSpPr>
          <p:cNvPr id="25610" name="TextBox 11"/>
          <p:cNvSpPr txBox="1">
            <a:spLocks noChangeArrowheads="1"/>
          </p:cNvSpPr>
          <p:nvPr/>
        </p:nvSpPr>
        <p:spPr bwMode="auto">
          <a:xfrm>
            <a:off x="1731963" y="5910263"/>
            <a:ext cx="6588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40 MYA</a:t>
            </a:r>
          </a:p>
        </p:txBody>
      </p:sp>
      <p:pic>
        <p:nvPicPr>
          <p:cNvPr id="25611" name="Picture 15" descr="Pygmy_Tarsier_200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2124075"/>
            <a:ext cx="2173287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91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181350" y="6619875"/>
            <a:ext cx="2538413" cy="23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2852738" y="184150"/>
            <a:ext cx="35321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i="1">
                <a:latin typeface="Calibri" charset="0"/>
              </a:rPr>
              <a:t>Strepsirrhini: Lorisiformes</a:t>
            </a:r>
          </a:p>
          <a:p>
            <a:pPr eaLnBrk="1" hangingPunct="1"/>
            <a:endParaRPr lang="en-US" sz="1800" b="1" i="1">
              <a:latin typeface="Calibri" charset="0"/>
            </a:endParaRPr>
          </a:p>
          <a:p>
            <a:pPr eaLnBrk="1" hangingPunct="1"/>
            <a:r>
              <a:rPr lang="en-US" sz="1800" b="1">
                <a:latin typeface="Calibri" charset="0"/>
              </a:rPr>
              <a:t>Potto, Loris, Bushbaby</a:t>
            </a:r>
          </a:p>
        </p:txBody>
      </p:sp>
      <p:sp>
        <p:nvSpPr>
          <p:cNvPr id="27652" name="TextBox 10"/>
          <p:cNvSpPr txBox="1">
            <a:spLocks noChangeArrowheads="1"/>
          </p:cNvSpPr>
          <p:nvPr/>
        </p:nvSpPr>
        <p:spPr bwMode="auto">
          <a:xfrm>
            <a:off x="644525" y="5143500"/>
            <a:ext cx="3902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>
                <a:latin typeface="Calibri" charset="0"/>
              </a:rPr>
              <a:t>Lorisidae</a:t>
            </a:r>
          </a:p>
          <a:p>
            <a:pPr eaLnBrk="1" hangingPunct="1"/>
            <a:r>
              <a:rPr lang="en-US" sz="1800" i="1">
                <a:latin typeface="Calibri" charset="0"/>
              </a:rPr>
              <a:t>Most divergent of all primates families</a:t>
            </a:r>
          </a:p>
          <a:p>
            <a:pPr eaLnBrk="1" hangingPunct="1"/>
            <a:r>
              <a:rPr lang="en-US" sz="1800" i="1">
                <a:latin typeface="Calibri" charset="0"/>
              </a:rPr>
              <a:t>(4-5 times that of Hominidae)</a:t>
            </a:r>
          </a:p>
          <a:p>
            <a:pPr eaLnBrk="1" hangingPunct="1"/>
            <a:r>
              <a:rPr lang="en-US" sz="1800" i="1">
                <a:latin typeface="Calibri" charset="0"/>
              </a:rPr>
              <a:t>Low numbers of species (1-3 per genus)</a:t>
            </a:r>
          </a:p>
        </p:txBody>
      </p:sp>
      <p:pic>
        <p:nvPicPr>
          <p:cNvPr id="2765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513" y="3152775"/>
            <a:ext cx="1179512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3" y="2390775"/>
            <a:ext cx="81121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5" descr="0726NcX4C1.2 slow loris dangling upside down 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3" y="1473200"/>
            <a:ext cx="9064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11" descr="lorisiformesv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6608763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3" y="3578225"/>
            <a:ext cx="10858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8" name="TextBox 14"/>
          <p:cNvSpPr txBox="1">
            <a:spLocks noChangeArrowheads="1"/>
          </p:cNvSpPr>
          <p:nvPr/>
        </p:nvSpPr>
        <p:spPr bwMode="auto">
          <a:xfrm>
            <a:off x="5041900" y="5143500"/>
            <a:ext cx="3841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>
                <a:latin typeface="Calibri" charset="0"/>
              </a:rPr>
              <a:t>Galagidae</a:t>
            </a:r>
          </a:p>
          <a:p>
            <a:pPr eaLnBrk="1" hangingPunct="1"/>
            <a:r>
              <a:rPr lang="en-US" sz="1800" i="1">
                <a:latin typeface="Calibri" charset="0"/>
              </a:rPr>
              <a:t>Ancient ancestry and recent speciation</a:t>
            </a:r>
          </a:p>
          <a:p>
            <a:pPr eaLnBrk="1" hangingPunct="1"/>
            <a:r>
              <a:rPr lang="en-US" sz="1800" i="1">
                <a:latin typeface="Calibri" charset="0"/>
              </a:rPr>
              <a:t>in Galago genus (~14 species)</a:t>
            </a:r>
          </a:p>
          <a:p>
            <a:pPr eaLnBrk="1" hangingPunct="1"/>
            <a:endParaRPr lang="en-US" sz="18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5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3" descr="Lemurifor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5421313" cy="593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181350" y="6619875"/>
            <a:ext cx="2538413" cy="23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700" name="TextBox 10"/>
          <p:cNvSpPr txBox="1">
            <a:spLocks noChangeArrowheads="1"/>
          </p:cNvSpPr>
          <p:nvPr/>
        </p:nvSpPr>
        <p:spPr bwMode="auto">
          <a:xfrm>
            <a:off x="6142038" y="2301875"/>
            <a:ext cx="32226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>
                <a:latin typeface="Calibri" charset="0"/>
              </a:rPr>
              <a:t>Malagazy Lemurs</a:t>
            </a:r>
          </a:p>
          <a:p>
            <a:pPr eaLnBrk="1" hangingPunct="1"/>
            <a:r>
              <a:rPr lang="en-US" sz="1800" i="1">
                <a:latin typeface="Calibri" charset="0"/>
              </a:rPr>
              <a:t>Two Ancient  Infraorders</a:t>
            </a:r>
          </a:p>
          <a:p>
            <a:pPr eaLnBrk="1" hangingPunct="1"/>
            <a:endParaRPr lang="en-US" sz="1800" i="1">
              <a:latin typeface="Calibri" charset="0"/>
            </a:endParaRPr>
          </a:p>
          <a:p>
            <a:pPr eaLnBrk="1" hangingPunct="1"/>
            <a:r>
              <a:rPr lang="en-US" sz="1800" i="1">
                <a:latin typeface="Calibri" charset="0"/>
              </a:rPr>
              <a:t>Common ancestor colonized Madagascar</a:t>
            </a:r>
          </a:p>
          <a:p>
            <a:pPr eaLnBrk="1" hangingPunct="1"/>
            <a:endParaRPr lang="en-US" sz="1800" i="1">
              <a:latin typeface="Calibri" charset="0"/>
            </a:endParaRPr>
          </a:p>
          <a:p>
            <a:pPr eaLnBrk="1" hangingPunct="1"/>
            <a:r>
              <a:rPr lang="en-US" sz="1800" i="1">
                <a:latin typeface="Calibri" charset="0"/>
              </a:rPr>
              <a:t>Extensive diversification</a:t>
            </a:r>
          </a:p>
          <a:p>
            <a:pPr eaLnBrk="1" hangingPunct="1"/>
            <a:r>
              <a:rPr lang="en-US" sz="1800" i="1">
                <a:latin typeface="Calibri" charset="0"/>
              </a:rPr>
              <a:t>~97 species of lemur</a:t>
            </a:r>
          </a:p>
          <a:p>
            <a:pPr eaLnBrk="1" hangingPunct="1"/>
            <a:endParaRPr lang="en-US" sz="1800" i="1">
              <a:latin typeface="Calibri" charset="0"/>
            </a:endParaRPr>
          </a:p>
          <a:p>
            <a:pPr eaLnBrk="1" hangingPunct="1"/>
            <a:r>
              <a:rPr lang="en-US" sz="1800" i="1">
                <a:latin typeface="Calibri" charset="0"/>
              </a:rPr>
              <a:t>Numerous adaptations</a:t>
            </a:r>
          </a:p>
        </p:txBody>
      </p:sp>
      <p:pic>
        <p:nvPicPr>
          <p:cNvPr id="2970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5" y="2301875"/>
            <a:ext cx="9096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3175000"/>
            <a:ext cx="76835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1346200"/>
            <a:ext cx="7381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18" descr="00047_DSC1926  Dm Endora or Lucrezia eating corn on cob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3" y="5045075"/>
            <a:ext cx="88900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5" name="Rectangle 19"/>
          <p:cNvSpPr>
            <a:spLocks noChangeArrowheads="1"/>
          </p:cNvSpPr>
          <p:nvPr/>
        </p:nvSpPr>
        <p:spPr bwMode="auto">
          <a:xfrm>
            <a:off x="0" y="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1" i="1">
                <a:latin typeface="Calibri" charset="0"/>
              </a:rPr>
              <a:t>Strepsirrhini</a:t>
            </a:r>
            <a:r>
              <a:rPr lang="en-US" i="1">
                <a:latin typeface="Calibri" charset="0"/>
              </a:rPr>
              <a:t>: Malagazy Lemurs</a:t>
            </a:r>
          </a:p>
        </p:txBody>
      </p:sp>
      <p:pic>
        <p:nvPicPr>
          <p:cNvPr id="29706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687388"/>
            <a:ext cx="8445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52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181350" y="6619875"/>
            <a:ext cx="2538413" cy="23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747" name="TextBox 3"/>
          <p:cNvSpPr txBox="1">
            <a:spLocks noChangeArrowheads="1"/>
          </p:cNvSpPr>
          <p:nvPr/>
        </p:nvSpPr>
        <p:spPr bwMode="auto">
          <a:xfrm>
            <a:off x="3811588" y="0"/>
            <a:ext cx="5332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i="1" u="sng">
                <a:latin typeface="Calibri" charset="0"/>
              </a:rPr>
              <a:t>Platyrrhini (New World Primates)</a:t>
            </a:r>
          </a:p>
        </p:txBody>
      </p:sp>
      <p:sp>
        <p:nvSpPr>
          <p:cNvPr id="31748" name="TextBox 10"/>
          <p:cNvSpPr txBox="1">
            <a:spLocks noChangeArrowheads="1"/>
          </p:cNvSpPr>
          <p:nvPr/>
        </p:nvSpPr>
        <p:spPr bwMode="auto">
          <a:xfrm>
            <a:off x="6122988" y="576263"/>
            <a:ext cx="3021012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Resolution of Branching Order of Families </a:t>
            </a:r>
          </a:p>
          <a:p>
            <a:pPr eaLnBrk="1" hangingPunct="1"/>
            <a:r>
              <a:rPr lang="en-US" sz="1600" i="1">
                <a:latin typeface="Calibri" charset="0"/>
              </a:rPr>
              <a:t>25 MYA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Placement of Aotinae (nocturnal species)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Phyletic dwarfism within Cebidae 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Adaptive “speed up” at specific branches</a:t>
            </a:r>
          </a:p>
          <a:p>
            <a:pPr eaLnBrk="1" hangingPunct="1"/>
            <a:endParaRPr lang="en-US" sz="1600" i="1">
              <a:latin typeface="Calibri" charset="0"/>
            </a:endParaRPr>
          </a:p>
        </p:txBody>
      </p:sp>
      <p:pic>
        <p:nvPicPr>
          <p:cNvPr id="31749" name="Picture 5" descr="zoo promo 2 0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3" y="2792413"/>
            <a:ext cx="5143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9" descr="Callicebus lugen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5803900"/>
            <a:ext cx="10874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258888"/>
            <a:ext cx="7953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3481388"/>
            <a:ext cx="6794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344488"/>
            <a:ext cx="66992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4259263"/>
            <a:ext cx="8096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5" name="Picture 17" descr="Platyrrhini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4387850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8" descr="114lgAotu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987550"/>
            <a:ext cx="62865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66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5" descr="Hominoide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4350"/>
            <a:ext cx="5599113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181350" y="6619875"/>
            <a:ext cx="2538413" cy="23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796" name="TextBox 10"/>
          <p:cNvSpPr txBox="1">
            <a:spLocks noChangeArrowheads="1"/>
          </p:cNvSpPr>
          <p:nvPr/>
        </p:nvSpPr>
        <p:spPr bwMode="auto">
          <a:xfrm>
            <a:off x="554038" y="184150"/>
            <a:ext cx="5595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Calibri" charset="0"/>
              </a:rPr>
              <a:t>Hominoidea:  Great Apes, Human, Gibbons</a:t>
            </a:r>
          </a:p>
        </p:txBody>
      </p:sp>
      <p:pic>
        <p:nvPicPr>
          <p:cNvPr id="33797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0" y="923925"/>
            <a:ext cx="8175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4168775"/>
            <a:ext cx="8509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Box 9"/>
          <p:cNvSpPr txBox="1">
            <a:spLocks noChangeArrowheads="1"/>
          </p:cNvSpPr>
          <p:nvPr/>
        </p:nvSpPr>
        <p:spPr bwMode="auto">
          <a:xfrm>
            <a:off x="5599113" y="903288"/>
            <a:ext cx="2947987" cy="606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800" i="1">
                <a:latin typeface="Calibri" charset="0"/>
              </a:rPr>
              <a:t>Hylobatidae:</a:t>
            </a:r>
          </a:p>
          <a:p>
            <a:pPr eaLnBrk="1" hangingPunct="1"/>
            <a:r>
              <a:rPr lang="en-US" sz="1600" i="1">
                <a:latin typeface="Calibri" charset="0"/>
              </a:rPr>
              <a:t>Siamang, gibbon, hoolock</a:t>
            </a:r>
          </a:p>
          <a:p>
            <a:pPr eaLnBrk="1" hangingPunct="1"/>
            <a:r>
              <a:rPr lang="en-US" sz="1600" i="1">
                <a:latin typeface="Calibri" charset="0"/>
              </a:rPr>
              <a:t>Exceptional rates of chromosome re-arrangement.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Each of 4 genera defined by different numbers of chromosomes.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Diverged rapidly from each other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800" i="1">
                <a:latin typeface="Calibri" charset="0"/>
              </a:rPr>
              <a:t>Hominidae: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The largest primate Gorilla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Who is closest relative, Pan troglodytes or Pan paniscus?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endParaRPr lang="en-US" sz="1600" i="1">
              <a:latin typeface="Calibri" charset="0"/>
            </a:endParaRPr>
          </a:p>
        </p:txBody>
      </p:sp>
      <p:pic>
        <p:nvPicPr>
          <p:cNvPr id="33800" name="Picture 16" descr="6lg_bonob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5826125"/>
            <a:ext cx="11303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17" descr="105lgcommon chimp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5826125"/>
            <a:ext cx="12065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TextBox 18"/>
          <p:cNvSpPr txBox="1">
            <a:spLocks noChangeArrowheads="1"/>
          </p:cNvSpPr>
          <p:nvPr/>
        </p:nvSpPr>
        <p:spPr bwMode="auto">
          <a:xfrm>
            <a:off x="0" y="367030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81969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181350" y="6619875"/>
            <a:ext cx="2538413" cy="238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843" name="TextBox 10"/>
          <p:cNvSpPr txBox="1">
            <a:spLocks noChangeArrowheads="1"/>
          </p:cNvSpPr>
          <p:nvPr/>
        </p:nvSpPr>
        <p:spPr bwMode="auto">
          <a:xfrm>
            <a:off x="4797425" y="155575"/>
            <a:ext cx="3794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</a:rPr>
              <a:t>Cercopithecoidea: Old World Monkeys</a:t>
            </a:r>
          </a:p>
        </p:txBody>
      </p:sp>
      <p:pic>
        <p:nvPicPr>
          <p:cNvPr id="3584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8" y="2225675"/>
            <a:ext cx="100806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9"/>
          <p:cNvSpPr txBox="1">
            <a:spLocks noChangeArrowheads="1"/>
          </p:cNvSpPr>
          <p:nvPr/>
        </p:nvSpPr>
        <p:spPr bwMode="auto">
          <a:xfrm>
            <a:off x="4602163" y="1079500"/>
            <a:ext cx="2947987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1">
                <a:latin typeface="Calibri" charset="0"/>
              </a:rPr>
              <a:t>Two Subfamilies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Cercopithecinae</a:t>
            </a:r>
          </a:p>
          <a:p>
            <a:pPr eaLnBrk="1" hangingPunct="1"/>
            <a:r>
              <a:rPr lang="en-US" sz="1600" i="1">
                <a:latin typeface="Calibri" charset="0"/>
              </a:rPr>
              <a:t>	macaques, baboons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Higher proportion of recent species (asterisk) &lt; 1 MYA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Ongoing hybridization and introgression sympatric species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Colobinae:</a:t>
            </a:r>
          </a:p>
          <a:p>
            <a:pPr eaLnBrk="1" hangingPunct="1"/>
            <a:r>
              <a:rPr lang="en-US" sz="1600" i="1">
                <a:latin typeface="Calibri" charset="0"/>
              </a:rPr>
              <a:t>Digestive adaptation to arboreal leaf eating existence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Asian and African tribes</a:t>
            </a:r>
          </a:p>
          <a:p>
            <a:pPr eaLnBrk="1" hangingPunct="1"/>
            <a:endParaRPr lang="en-US" sz="1600" i="1">
              <a:latin typeface="Calibri" charset="0"/>
            </a:endParaRPr>
          </a:p>
          <a:p>
            <a:pPr eaLnBrk="1" hangingPunct="1"/>
            <a:r>
              <a:rPr lang="en-US" sz="1600" i="1">
                <a:latin typeface="Calibri" charset="0"/>
              </a:rPr>
              <a:t>Taxonomic revision of Trachypithecus, Presbytis, Semnopithecus</a:t>
            </a:r>
          </a:p>
        </p:txBody>
      </p:sp>
      <p:pic>
        <p:nvPicPr>
          <p:cNvPr id="35846" name="Picture 16" descr="zoo promo 2 02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8" y="1262063"/>
            <a:ext cx="139065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15" descr="CERCOPITHECOIDE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457200"/>
            <a:ext cx="43132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95400" y="1262063"/>
            <a:ext cx="787400" cy="160337"/>
          </a:xfrm>
          <a:prstGeom prst="rect">
            <a:avLst/>
          </a:prstGeom>
          <a:solidFill>
            <a:srgbClr val="C0504D">
              <a:alpha val="18039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5849" name="Picture 8" descr="brelichi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0" y="3813175"/>
            <a:ext cx="1400175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Picture 12" descr="phayrei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88" y="5353050"/>
            <a:ext cx="1001712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318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0848B-25E7-2146-856D-38889683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00250"/>
            <a:ext cx="59182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85D3EF-5B5B-9D47-8E92-DB40298AF7E3}"/>
              </a:ext>
            </a:extLst>
          </p:cNvPr>
          <p:cNvSpPr txBox="1"/>
          <p:nvPr/>
        </p:nvSpPr>
        <p:spPr>
          <a:xfrm>
            <a:off x="1656272" y="1362974"/>
            <a:ext cx="525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Scopus Classification of Citations of Primate Phylogeny</a:t>
            </a:r>
          </a:p>
        </p:txBody>
      </p:sp>
    </p:spTree>
    <p:extLst>
      <p:ext uri="{BB962C8B-B14F-4D97-AF65-F5344CB8AC3E}">
        <p14:creationId xmlns:p14="http://schemas.microsoft.com/office/powerpoint/2010/main" val="393171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 descr="midpoint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413" y="609600"/>
            <a:ext cx="6859587" cy="5486400"/>
          </a:xfrm>
        </p:spPr>
      </p:pic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60325" y="39688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Midpoint Rooted Phylogram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unrooted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609600"/>
            <a:ext cx="6859588" cy="5486400"/>
          </a:xfrm>
        </p:spPr>
      </p:pic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288925" y="115888"/>
            <a:ext cx="2979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Unrooted Phylogram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365125" y="115888"/>
            <a:ext cx="167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Cladogram</a:t>
            </a:r>
          </a:p>
        </p:txBody>
      </p:sp>
      <p:pic>
        <p:nvPicPr>
          <p:cNvPr id="26627" name="Picture 6" descr="cladogram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413" y="609600"/>
            <a:ext cx="6859587" cy="54864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Basic Steps in Phylogenetic Analysis: Part 1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01000" cy="5029200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Step 1: Determination of informative marker</a:t>
            </a:r>
          </a:p>
          <a:p>
            <a:pPr lvl="1"/>
            <a:r>
              <a:rPr lang="en-US" sz="1200" dirty="0">
                <a:latin typeface="Arial" charset="0"/>
                <a:ea typeface="ＭＳ Ｐゴシック" charset="0"/>
              </a:rPr>
              <a:t>Rate of evolution </a:t>
            </a:r>
            <a:r>
              <a:rPr lang="ja-JP" altLang="en-US" sz="1200" dirty="0">
                <a:latin typeface="Arial" charset="0"/>
                <a:ea typeface="ＭＳ Ｐゴシック" charset="0"/>
              </a:rPr>
              <a:t>“</a:t>
            </a:r>
            <a:r>
              <a:rPr lang="en-US" sz="1200" dirty="0">
                <a:latin typeface="Arial" charset="0"/>
                <a:ea typeface="ＭＳ Ｐゴシック" charset="0"/>
              </a:rPr>
              <a:t>roughly</a:t>
            </a:r>
            <a:r>
              <a:rPr lang="ja-JP" altLang="en-US" sz="1200" dirty="0">
                <a:latin typeface="Arial" charset="0"/>
                <a:ea typeface="ＭＳ Ｐゴシック" charset="0"/>
              </a:rPr>
              <a:t>”</a:t>
            </a:r>
            <a:r>
              <a:rPr lang="en-US" sz="1200" dirty="0">
                <a:latin typeface="Arial" charset="0"/>
                <a:ea typeface="ＭＳ Ｐゴシック" charset="0"/>
              </a:rPr>
              <a:t> proportional to genetic divergence</a:t>
            </a:r>
          </a:p>
          <a:p>
            <a:pPr lvl="1"/>
            <a:r>
              <a:rPr lang="en-US" sz="1200" dirty="0">
                <a:latin typeface="Arial" charset="0"/>
                <a:ea typeface="ＭＳ Ｐゴシック" charset="0"/>
              </a:rPr>
              <a:t>Multiple markers</a:t>
            </a:r>
          </a:p>
          <a:p>
            <a:pPr lvl="1"/>
            <a:r>
              <a:rPr lang="en-US" sz="1200" dirty="0" err="1">
                <a:latin typeface="Arial" charset="0"/>
                <a:ea typeface="ＭＳ Ｐゴシック" charset="0"/>
              </a:rPr>
              <a:t>MtDNA</a:t>
            </a:r>
            <a:r>
              <a:rPr lang="en-US" sz="1200" dirty="0">
                <a:latin typeface="Arial" charset="0"/>
                <a:ea typeface="ＭＳ Ｐゴシック" charset="0"/>
              </a:rPr>
              <a:t>, nuclear, sex linked</a:t>
            </a:r>
          </a:p>
          <a:p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Step 2: Determination of sample size and design</a:t>
            </a:r>
          </a:p>
          <a:p>
            <a:pPr lvl="1"/>
            <a:r>
              <a:rPr lang="en-US" sz="1200" dirty="0">
                <a:latin typeface="Arial" charset="0"/>
                <a:ea typeface="ＭＳ Ｐゴシック" charset="0"/>
              </a:rPr>
              <a:t>Taxa</a:t>
            </a:r>
          </a:p>
          <a:p>
            <a:pPr lvl="1"/>
            <a:r>
              <a:rPr lang="en-US" sz="1200" dirty="0" err="1">
                <a:latin typeface="Arial" charset="0"/>
                <a:ea typeface="ＭＳ Ｐゴシック" charset="0"/>
              </a:rPr>
              <a:t>Outgroup</a:t>
            </a:r>
            <a:r>
              <a:rPr lang="en-US" sz="1200" dirty="0">
                <a:latin typeface="Arial" charset="0"/>
                <a:ea typeface="ＭＳ Ｐゴシック" charset="0"/>
              </a:rPr>
              <a:t>-root </a:t>
            </a:r>
          </a:p>
          <a:p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Step 3: Alignment (sequence data)</a:t>
            </a:r>
          </a:p>
          <a:p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Step 4: Model of substitution </a:t>
            </a:r>
          </a:p>
          <a:p>
            <a:pPr lvl="1"/>
            <a:r>
              <a:rPr lang="en-US" sz="1200" dirty="0">
                <a:latin typeface="Arial" charset="0"/>
                <a:ea typeface="ＭＳ Ｐゴシック" charset="0"/>
              </a:rPr>
              <a:t>Nucleotide data </a:t>
            </a:r>
          </a:p>
          <a:p>
            <a:pPr lvl="2"/>
            <a:r>
              <a:rPr lang="en-US" sz="1200" dirty="0">
                <a:latin typeface="Arial" charset="0"/>
                <a:ea typeface="ＭＳ Ｐゴシック" charset="0"/>
              </a:rPr>
              <a:t>Among site rate heterogeneity </a:t>
            </a:r>
          </a:p>
          <a:p>
            <a:pPr lvl="2"/>
            <a:r>
              <a:rPr lang="en-US" sz="1200" dirty="0">
                <a:latin typeface="Arial" charset="0"/>
                <a:ea typeface="ＭＳ Ｐゴシック" charset="0"/>
              </a:rPr>
              <a:t>Bias Frequency Nucleotides</a:t>
            </a:r>
          </a:p>
          <a:p>
            <a:pPr lvl="2"/>
            <a:r>
              <a:rPr lang="en-US" sz="1200" dirty="0">
                <a:latin typeface="Arial" charset="0"/>
                <a:ea typeface="ＭＳ Ｐゴシック" charset="0"/>
              </a:rPr>
              <a:t>Transition: </a:t>
            </a:r>
            <a:r>
              <a:rPr lang="en-US" sz="1200" dirty="0" err="1">
                <a:latin typeface="Arial" charset="0"/>
                <a:ea typeface="ＭＳ Ｐゴシック" charset="0"/>
              </a:rPr>
              <a:t>transversion</a:t>
            </a:r>
            <a:endParaRPr lang="en-US" sz="1200" dirty="0">
              <a:latin typeface="Arial" charset="0"/>
              <a:ea typeface="ＭＳ Ｐゴシック" charset="0"/>
            </a:endParaRPr>
          </a:p>
          <a:p>
            <a:pPr lvl="2"/>
            <a:r>
              <a:rPr lang="en-US" sz="1200" dirty="0">
                <a:latin typeface="Arial" charset="0"/>
                <a:ea typeface="ＭＳ Ｐゴシック" charset="0"/>
              </a:rPr>
              <a:t>Codon analyses</a:t>
            </a:r>
          </a:p>
          <a:p>
            <a:pPr lvl="1"/>
            <a:r>
              <a:rPr lang="en-US" sz="1200" dirty="0">
                <a:latin typeface="Arial" charset="0"/>
                <a:ea typeface="ＭＳ Ｐゴシック" charset="0"/>
              </a:rPr>
              <a:t>Protein Data </a:t>
            </a:r>
          </a:p>
          <a:p>
            <a:pPr lvl="2"/>
            <a:r>
              <a:rPr lang="en-US" sz="1200" dirty="0">
                <a:latin typeface="Arial" charset="0"/>
                <a:ea typeface="ＭＳ Ｐゴシック" charset="0"/>
              </a:rPr>
              <a:t>Probability matrix [DAYHOFF, DCMUT, JTT, MTREV, WAG, RTREV, CPREV, VT, BLOSUM62, MTMAM, LG] or empirical frequencies of amino acid within data set.</a:t>
            </a:r>
          </a:p>
          <a:p>
            <a:pPr marL="914400" lvl="2" indent="0">
              <a:buNone/>
            </a:pPr>
            <a:endParaRPr lang="en-US" sz="1200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844" y="1452127"/>
            <a:ext cx="7772400" cy="4876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Step 5. Reconstructing phylogenetic tree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Impose optimality criteria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Maximum Likelihood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Minimum Evolution (distance-based)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Maximum Parsimony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Bayesian Inference (MCMC)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Computer Programs 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PAUP, MEGA, GARLI, </a:t>
            </a:r>
            <a:r>
              <a:rPr lang="en-US" sz="1200" dirty="0" err="1">
                <a:latin typeface="Arial" charset="0"/>
                <a:ea typeface="ＭＳ Ｐゴシック" charset="0"/>
              </a:rPr>
              <a:t>RAxML</a:t>
            </a:r>
            <a:r>
              <a:rPr lang="en-US" sz="1200" dirty="0">
                <a:latin typeface="Arial" charset="0"/>
                <a:ea typeface="ＭＳ Ｐゴシック" charset="0"/>
              </a:rPr>
              <a:t>, </a:t>
            </a:r>
            <a:r>
              <a:rPr lang="en-US" sz="1200" dirty="0" err="1">
                <a:latin typeface="Arial" charset="0"/>
                <a:ea typeface="ＭＳ Ｐゴシック" charset="0"/>
              </a:rPr>
              <a:t>PhyML</a:t>
            </a:r>
            <a:r>
              <a:rPr lang="en-US" sz="1200" dirty="0">
                <a:latin typeface="Arial" charset="0"/>
                <a:ea typeface="ＭＳ Ｐゴシック" charset="0"/>
              </a:rPr>
              <a:t>, </a:t>
            </a:r>
            <a:r>
              <a:rPr lang="en-US" sz="1200" dirty="0" err="1">
                <a:latin typeface="Arial" charset="0"/>
                <a:ea typeface="ＭＳ Ｐゴシック" charset="0"/>
              </a:rPr>
              <a:t>MrBayes</a:t>
            </a:r>
            <a:endParaRPr lang="en-US" sz="1200" dirty="0">
              <a:latin typeface="Arial" charset="0"/>
              <a:ea typeface="ＭＳ Ｐゴシック" charset="0"/>
            </a:endParaRP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Supercomputers </a:t>
            </a:r>
            <a:r>
              <a:rPr lang="en-US" sz="1200" dirty="0" err="1">
                <a:latin typeface="Arial" charset="0"/>
                <a:ea typeface="ＭＳ Ｐゴシック" charset="0"/>
              </a:rPr>
              <a:t>ExaML</a:t>
            </a:r>
            <a:r>
              <a:rPr lang="en-US" sz="1200" dirty="0">
                <a:latin typeface="Arial" charset="0"/>
                <a:ea typeface="ＭＳ Ｐゴシック" charset="0"/>
              </a:rPr>
              <a:t>, </a:t>
            </a:r>
            <a:r>
              <a:rPr lang="en-US" sz="1200" dirty="0" err="1">
                <a:latin typeface="Arial" charset="0"/>
                <a:ea typeface="ＭＳ Ｐゴシック" charset="0"/>
              </a:rPr>
              <a:t>RAxML</a:t>
            </a:r>
            <a:r>
              <a:rPr lang="en-US" sz="1200" dirty="0">
                <a:latin typeface="Arial" charset="0"/>
                <a:ea typeface="ＭＳ Ｐゴシック" charset="0"/>
              </a:rPr>
              <a:t>-light </a:t>
            </a:r>
          </a:p>
          <a:p>
            <a:pPr lvl="3">
              <a:lnSpc>
                <a:spcPct val="90000"/>
              </a:lnSpc>
            </a:pPr>
            <a:r>
              <a:rPr lang="en-US" sz="1050" dirty="0">
                <a:latin typeface="Arial" charset="0"/>
                <a:ea typeface="ＭＳ Ｐゴシック" charset="0"/>
              </a:rPr>
              <a:t>whole vertebrate genomes (e.g. Bird phylogeny)</a:t>
            </a:r>
          </a:p>
          <a:p>
            <a:pPr lvl="2">
              <a:lnSpc>
                <a:spcPct val="90000"/>
              </a:lnSpc>
            </a:pPr>
            <a:r>
              <a:rPr lang="en-US" sz="1200" dirty="0" err="1">
                <a:latin typeface="Arial" charset="0"/>
                <a:ea typeface="ＭＳ Ｐゴシック" charset="0"/>
              </a:rPr>
              <a:t>PartitionFinder</a:t>
            </a:r>
            <a:r>
              <a:rPr lang="en-US" sz="1200" dirty="0">
                <a:latin typeface="Arial" charset="0"/>
                <a:ea typeface="ＭＳ Ｐゴシック" charset="0"/>
              </a:rPr>
              <a:t> </a:t>
            </a:r>
          </a:p>
          <a:p>
            <a:pPr lvl="3">
              <a:lnSpc>
                <a:spcPct val="90000"/>
              </a:lnSpc>
            </a:pPr>
            <a:r>
              <a:rPr lang="en-US" sz="1050" dirty="0">
                <a:latin typeface="Arial" charset="0"/>
                <a:ea typeface="ＭＳ Ｐゴシック" charset="0"/>
              </a:rPr>
              <a:t>best-fit partitioning schemes and models of molecular evolution for phylogenetic methods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Step 6</a:t>
            </a:r>
            <a:r>
              <a:rPr lang="en-US" sz="1600" i="1" dirty="0">
                <a:latin typeface="Arial" charset="0"/>
                <a:ea typeface="ＭＳ Ｐゴシック" charset="0"/>
                <a:cs typeface="ＭＳ Ｐゴシック" charset="0"/>
              </a:rPr>
              <a:t>. A posteriori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evaluation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Bootstrap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Assessment of tree reliability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Re-sampling with replacement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Node support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Jackknife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Random sampling without replacement </a:t>
            </a:r>
          </a:p>
          <a:p>
            <a:pPr lvl="2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Sites or taxa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Bayesian Posterior Probability of model parameters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Basic Steps in Phylogenetic Analysis: Part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Categories of Markers Applied in Phylogenetics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848600" cy="5181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Whole Genome Comparisons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Comparison of </a:t>
            </a:r>
            <a:r>
              <a:rPr lang="en-US" sz="1400" dirty="0" err="1">
                <a:latin typeface="Arial" charset="0"/>
                <a:ea typeface="ＭＳ Ｐゴシック" charset="0"/>
              </a:rPr>
              <a:t>syntenic</a:t>
            </a:r>
            <a:r>
              <a:rPr lang="en-US" sz="1400" dirty="0">
                <a:latin typeface="Arial" charset="0"/>
                <a:ea typeface="ＭＳ Ｐゴシック" charset="0"/>
              </a:rPr>
              <a:t> regions (Conserved Sequence Blocks)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Protein Coding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Homologs versus </a:t>
            </a:r>
            <a:r>
              <a:rPr lang="en-US" sz="1400" dirty="0" err="1">
                <a:latin typeface="Arial" charset="0"/>
                <a:ea typeface="ＭＳ Ｐゴシック" charset="0"/>
              </a:rPr>
              <a:t>Paralogs</a:t>
            </a:r>
            <a:endParaRPr lang="en-US" sz="1400" dirty="0">
              <a:latin typeface="Arial" charset="0"/>
              <a:ea typeface="ＭＳ Ｐゴシック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Gene duplication and Gene Loss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Amino Acid versus Nucleotide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200" dirty="0">
                <a:latin typeface="Arial" charset="0"/>
                <a:ea typeface="ＭＳ Ｐゴシック" charset="0"/>
              </a:rPr>
              <a:t>Synonymous substitutions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200" dirty="0" err="1">
                <a:latin typeface="Arial" charset="0"/>
                <a:ea typeface="ＭＳ Ｐゴシック" charset="0"/>
              </a:rPr>
              <a:t>Nonsynonymous</a:t>
            </a:r>
            <a:r>
              <a:rPr lang="en-US" sz="1200" dirty="0">
                <a:latin typeface="Arial" charset="0"/>
                <a:ea typeface="ＭＳ Ｐゴシック" charset="0"/>
              </a:rPr>
              <a:t> substitutions (missense mutations)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MtDNA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Pattern of Inheritance Bias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Matrilineal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Single Evolutionary Unit despite different genes evolving at different rates 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Autosomes, X &amp; Y Chromosomes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Rates of evolution differ among chromosomes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Y/X &gt; 1  Male-driven evolution linked with spermatogenesis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Retroelements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400" dirty="0">
                <a:latin typeface="Arial" charset="0"/>
                <a:ea typeface="ＭＳ Ｐゴシック" charset="0"/>
              </a:rPr>
              <a:t>SINEs, Endogenous retroviruses, 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Microsatellites, SNPs, SNVs</a:t>
            </a:r>
          </a:p>
          <a:p>
            <a:pPr lvl="1" eaLnBrk="1" hangingPunct="1">
              <a:lnSpc>
                <a:spcPct val="90000"/>
              </a:lnSpc>
            </a:pPr>
            <a:endParaRPr lang="en-US" sz="1400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4379</TotalTime>
  <Words>2072</Words>
  <Application>Microsoft Macintosh PowerPoint</Application>
  <PresentationFormat>On-screen Show (4:3)</PresentationFormat>
  <Paragraphs>433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ＭＳ Ｐゴシック</vt:lpstr>
      <vt:lpstr>宋体</vt:lpstr>
      <vt:lpstr>Arial</vt:lpstr>
      <vt:lpstr>Calibri</vt:lpstr>
      <vt:lpstr>msgothic</vt:lpstr>
      <vt:lpstr>Wingdings</vt:lpstr>
      <vt:lpstr>Office Theme</vt:lpstr>
      <vt:lpstr>Introduction to Molecular Phylogenetic Analyses</vt:lpstr>
      <vt:lpstr>What Is Phylogenetic Analysis?</vt:lpstr>
      <vt:lpstr>Phylogenetic Tree</vt:lpstr>
      <vt:lpstr>PowerPoint Presentation</vt:lpstr>
      <vt:lpstr>PowerPoint Presentation</vt:lpstr>
      <vt:lpstr>PowerPoint Presentation</vt:lpstr>
      <vt:lpstr>Basic Steps in Phylogenetic Analysis: Part 1</vt:lpstr>
      <vt:lpstr>Basic Steps in Phylogenetic Analysis: Part 2</vt:lpstr>
      <vt:lpstr>Categories of Markers Applied in Phylogenetics</vt:lpstr>
      <vt:lpstr>Selection of Appropriate Genetic Marker</vt:lpstr>
      <vt:lpstr>Heuristic Searches</vt:lpstr>
      <vt:lpstr>Phylogenetic Pitfalls</vt:lpstr>
      <vt:lpstr>Scale: Mammalian Evolution</vt:lpstr>
      <vt:lpstr>PowerPoint Presentation</vt:lpstr>
      <vt:lpstr>PowerPoint Presentation</vt:lpstr>
      <vt:lpstr>PowerPoint Presentation</vt:lpstr>
      <vt:lpstr>Scale: Species and Subspecies Great Apes</vt:lpstr>
      <vt:lpstr>Whole Genome Informative Markers: Great Apes Species and Subspecies</vt:lpstr>
      <vt:lpstr>Scale: Species Phylogeography</vt:lpstr>
      <vt:lpstr>Scale: Pathogen Taxonomy Morbilliviruses within Paramyxoviridae</vt:lpstr>
      <vt:lpstr>Canine Distemper Virus Emergence in Wildlife</vt:lpstr>
      <vt:lpstr>Prevalence of CDV in non-dog species</vt:lpstr>
      <vt:lpstr>PowerPoint Presentation</vt:lpstr>
      <vt:lpstr>PowerPoint Presentation</vt:lpstr>
      <vt:lpstr>Chlamydia psittaci in Birds and Mammals</vt:lpstr>
      <vt:lpstr>PowerPoint Presentation</vt:lpstr>
      <vt:lpstr>PowerPoint Presentation</vt:lpstr>
      <vt:lpstr>The Future Is Now</vt:lpstr>
      <vt:lpstr>Global Distribution of Primate Species</vt:lpstr>
      <vt:lpstr>Laying the Foundation: The Complex Order of Primates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Editor Review</dc:creator>
  <cp:lastModifiedBy>Jill Slattery</cp:lastModifiedBy>
  <cp:revision>110</cp:revision>
  <dcterms:created xsi:type="dcterms:W3CDTF">2017-05-24T15:53:35Z</dcterms:created>
  <dcterms:modified xsi:type="dcterms:W3CDTF">2018-06-06T13:34:22Z</dcterms:modified>
</cp:coreProperties>
</file>